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4"/>
  </p:notesMasterIdLst>
  <p:handoutMasterIdLst>
    <p:handoutMasterId r:id="rId55"/>
  </p:handoutMasterIdLst>
  <p:sldIdLst>
    <p:sldId id="348" r:id="rId2"/>
    <p:sldId id="376" r:id="rId3"/>
    <p:sldId id="298" r:id="rId4"/>
    <p:sldId id="311" r:id="rId5"/>
    <p:sldId id="299" r:id="rId6"/>
    <p:sldId id="330" r:id="rId7"/>
    <p:sldId id="279" r:id="rId8"/>
    <p:sldId id="369" r:id="rId9"/>
    <p:sldId id="314" r:id="rId10"/>
    <p:sldId id="313" r:id="rId11"/>
    <p:sldId id="364" r:id="rId12"/>
    <p:sldId id="365" r:id="rId13"/>
    <p:sldId id="356" r:id="rId14"/>
    <p:sldId id="332" r:id="rId15"/>
    <p:sldId id="370" r:id="rId16"/>
    <p:sldId id="344" r:id="rId17"/>
    <p:sldId id="317" r:id="rId18"/>
    <p:sldId id="371" r:id="rId19"/>
    <p:sldId id="265" r:id="rId20"/>
    <p:sldId id="266" r:id="rId21"/>
    <p:sldId id="372" r:id="rId22"/>
    <p:sldId id="357" r:id="rId23"/>
    <p:sldId id="366" r:id="rId24"/>
    <p:sldId id="333" r:id="rId25"/>
    <p:sldId id="267" r:id="rId26"/>
    <p:sldId id="345" r:id="rId27"/>
    <p:sldId id="378" r:id="rId28"/>
    <p:sldId id="377" r:id="rId29"/>
    <p:sldId id="268" r:id="rId30"/>
    <p:sldId id="269" r:id="rId31"/>
    <p:sldId id="270" r:id="rId32"/>
    <p:sldId id="373" r:id="rId33"/>
    <p:sldId id="271" r:id="rId34"/>
    <p:sldId id="273" r:id="rId35"/>
    <p:sldId id="292" r:id="rId36"/>
    <p:sldId id="328" r:id="rId37"/>
    <p:sldId id="274" r:id="rId38"/>
    <p:sldId id="293" r:id="rId39"/>
    <p:sldId id="374" r:id="rId40"/>
    <p:sldId id="363" r:id="rId41"/>
    <p:sldId id="359" r:id="rId42"/>
    <p:sldId id="375" r:id="rId43"/>
    <p:sldId id="379" r:id="rId44"/>
    <p:sldId id="322" r:id="rId45"/>
    <p:sldId id="354" r:id="rId46"/>
    <p:sldId id="276" r:id="rId47"/>
    <p:sldId id="383" r:id="rId48"/>
    <p:sldId id="349" r:id="rId49"/>
    <p:sldId id="325" r:id="rId50"/>
    <p:sldId id="342" r:id="rId51"/>
    <p:sldId id="382" r:id="rId52"/>
    <p:sldId id="294" r:id="rId53"/>
  </p:sldIdLst>
  <p:sldSz cx="9144000" cy="6858000" type="screen4x3"/>
  <p:notesSz cx="6724650" cy="97742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DDF0C8"/>
    <a:srgbClr val="00CC00"/>
    <a:srgbClr val="FF9900"/>
    <a:srgbClr val="FF3300"/>
    <a:srgbClr val="2D5EC1"/>
    <a:srgbClr val="BDDEFF"/>
    <a:srgbClr val="3E6FD2"/>
    <a:srgbClr val="9F059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53257" autoAdjust="0"/>
  </p:normalViewPr>
  <p:slideViewPr>
    <p:cSldViewPr>
      <p:cViewPr>
        <p:scale>
          <a:sx n="80" d="100"/>
          <a:sy n="80" d="100"/>
        </p:scale>
        <p:origin x="-25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3006" y="936"/>
      </p:cViewPr>
      <p:guideLst>
        <p:guide orient="horz" pos="3079"/>
        <p:guide pos="211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r>
            <a:rPr lang="en-GB" sz="2000" b="1" dirty="0" smtClean="0">
              <a:solidFill>
                <a:schemeClr val="accent2"/>
              </a:solidFill>
            </a:rPr>
            <a:t>Increase </a:t>
          </a:r>
        </a:p>
        <a:p>
          <a:r>
            <a:rPr lang="en-GB" sz="2000" b="1" dirty="0" smtClean="0">
              <a:solidFill>
                <a:schemeClr val="accent2"/>
              </a:solidFill>
            </a:rPr>
            <a:t>UP to 10% </a:t>
          </a:r>
          <a:endParaRPr lang="en-GB" sz="2000" b="1" dirty="0">
            <a:solidFill>
              <a:schemeClr val="accent2"/>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4B61F7F3-A710-41F1-9AB8-8FD9FE574AE8}">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marL="171450" indent="0" defTabSz="800100">
            <a:lnSpc>
              <a:spcPct val="90000"/>
            </a:lnSpc>
            <a:spcBef>
              <a:spcPct val="0"/>
            </a:spcBef>
            <a:spcAft>
              <a:spcPct val="15000"/>
            </a:spcAft>
            <a:buNone/>
          </a:pPr>
          <a:endParaRPr lang="en-GB" sz="1800" dirty="0"/>
        </a:p>
      </dgm:t>
    </dgm:pt>
    <dgm:pt modelId="{71ED9207-AEE1-4FBD-BACE-765E5BCE5C38}" type="parTrans" cxnId="{97437BC8-A8F5-4CE5-8E85-FB9A6FD87ACD}">
      <dgm:prSet/>
      <dgm:spPr/>
      <dgm:t>
        <a:bodyPr/>
        <a:lstStyle/>
        <a:p>
          <a:endParaRPr lang="en-GB"/>
        </a:p>
      </dgm:t>
    </dgm:pt>
    <dgm:pt modelId="{5594EE75-0D93-4E2E-AF68-649B274F3260}" type="sibTrans" cxnId="{97437BC8-A8F5-4CE5-8E85-FB9A6FD87ACD}">
      <dgm:prSet/>
      <dgm:spPr/>
      <dgm:t>
        <a:bodyPr/>
        <a:lstStyle/>
        <a:p>
          <a:endParaRPr lang="en-GB"/>
        </a:p>
      </dgm:t>
    </dgm:pt>
    <dgm:pt modelId="{E362F8F0-52F8-4148-A2EB-380DBEEB3D1A}">
      <dgm:prSet custT="1">
        <dgm:style>
          <a:lnRef idx="2">
            <a:schemeClr val="accent2"/>
          </a:lnRef>
          <a:fillRef idx="1">
            <a:schemeClr val="lt1"/>
          </a:fillRef>
          <a:effectRef idx="0">
            <a:schemeClr val="accent2"/>
          </a:effectRef>
          <a:fontRef idx="minor">
            <a:schemeClr val="dk1"/>
          </a:fontRef>
        </dgm:style>
      </dgm:prSet>
      <dgm:spPr>
        <a:ln/>
      </dgm:spPr>
      <dgm:t>
        <a:bodyPr/>
        <a:lstStyle/>
        <a:p>
          <a:pPr marL="177800" marR="0" indent="-177800" defTabSz="914400" eaLnBrk="1" fontAlgn="auto" latinLnBrk="0" hangingPunct="1">
            <a:lnSpc>
              <a:spcPct val="100000"/>
            </a:lnSpc>
            <a:spcBef>
              <a:spcPts val="0"/>
            </a:spcBef>
            <a:spcAft>
              <a:spcPts val="0"/>
            </a:spcAft>
            <a:buClrTx/>
            <a:buSzTx/>
            <a:buFontTx/>
            <a:buNone/>
            <a:tabLst/>
            <a:defRPr/>
          </a:pPr>
          <a:r>
            <a:rPr lang="en-GB" sz="1800" dirty="0" smtClean="0">
              <a:solidFill>
                <a:schemeClr val="accent2"/>
              </a:solidFill>
            </a:rPr>
            <a:t>Even above the ceilings (for staff, equipment and subcontracting)</a:t>
          </a:r>
        </a:p>
        <a:p>
          <a:pPr marL="0" marR="0" indent="0" defTabSz="914400" eaLnBrk="1" fontAlgn="auto" latinLnBrk="0" hangingPunct="1">
            <a:lnSpc>
              <a:spcPct val="100000"/>
            </a:lnSpc>
            <a:spcBef>
              <a:spcPts val="0"/>
            </a:spcBef>
            <a:spcAft>
              <a:spcPts val="0"/>
            </a:spcAft>
            <a:buClrTx/>
            <a:buSzTx/>
            <a:buFontTx/>
            <a:buNone/>
            <a:tabLst/>
            <a:defRPr/>
          </a:pPr>
          <a:endParaRPr lang="en-GB" sz="1800" b="1" i="1" dirty="0">
            <a:solidFill>
              <a:schemeClr val="accent2"/>
            </a:solidFill>
          </a:endParaRPr>
        </a:p>
      </dgm:t>
    </dgm:pt>
    <dgm:pt modelId="{01908D12-1C57-4DCF-B764-3ECE0EAAA3F1}" type="parTrans" cxnId="{7318C56A-FA2D-4450-B4B4-73385E3E7F56}">
      <dgm:prSet/>
      <dgm:spPr/>
      <dgm:t>
        <a:bodyPr/>
        <a:lstStyle/>
        <a:p>
          <a:endParaRPr lang="en-GB"/>
        </a:p>
      </dgm:t>
    </dgm:pt>
    <dgm:pt modelId="{AE733A6B-2CFC-4143-83A4-8170ED7555CE}" type="sibTrans" cxnId="{7318C56A-FA2D-4450-B4B4-73385E3E7F56}">
      <dgm:prSet/>
      <dgm:spPr/>
      <dgm:t>
        <a:bodyPr/>
        <a:lstStyle/>
        <a:p>
          <a:endParaRPr lang="en-GB"/>
        </a:p>
      </dgm:t>
    </dgm:pt>
    <dgm:pt modelId="{E3FE503A-E0DE-45AC-A3E6-EFA937D5B437}">
      <dgm:prSet custT="1">
        <dgm:style>
          <a:lnRef idx="2">
            <a:schemeClr val="accent2"/>
          </a:lnRef>
          <a:fillRef idx="1">
            <a:schemeClr val="lt1"/>
          </a:fillRef>
          <a:effectRef idx="0">
            <a:schemeClr val="accent2"/>
          </a:effectRef>
          <a:fontRef idx="minor">
            <a:schemeClr val="dk1"/>
          </a:fontRef>
        </dgm:style>
      </dgm:prSet>
      <dgm:spPr>
        <a:ln/>
      </dgm:spPr>
      <dgm:t>
        <a:bodyPr/>
        <a:lstStyle/>
        <a:p>
          <a:pPr marL="177800" marR="0" indent="-177800" defTabSz="914400" eaLnBrk="1" fontAlgn="auto" latinLnBrk="0" hangingPunct="1">
            <a:lnSpc>
              <a:spcPct val="100000"/>
            </a:lnSpc>
            <a:spcBef>
              <a:spcPts val="0"/>
            </a:spcBef>
            <a:spcAft>
              <a:spcPts val="0"/>
            </a:spcAft>
            <a:buClrTx/>
            <a:buSzTx/>
            <a:buFontTx/>
            <a:buNone/>
            <a:tabLst/>
            <a:defRPr/>
          </a:pPr>
          <a:r>
            <a:rPr lang="en-GB" sz="1800" b="1" i="1" dirty="0" smtClean="0">
              <a:solidFill>
                <a:srgbClr val="C00000"/>
              </a:solidFill>
            </a:rPr>
            <a:t>No prior authorization</a:t>
          </a:r>
          <a:endParaRPr lang="en-GB" sz="1800" b="1" i="1" dirty="0">
            <a:solidFill>
              <a:srgbClr val="C00000"/>
            </a:solidFill>
          </a:endParaRPr>
        </a:p>
      </dgm:t>
    </dgm:pt>
    <dgm:pt modelId="{0938CE2D-E4B9-4671-B292-12D6B344FC93}" type="sibTrans" cxnId="{843401DB-E720-4C96-8C0D-E212BC787322}">
      <dgm:prSet/>
      <dgm:spPr/>
      <dgm:t>
        <a:bodyPr/>
        <a:lstStyle/>
        <a:p>
          <a:endParaRPr lang="en-GB"/>
        </a:p>
      </dgm:t>
    </dgm:pt>
    <dgm:pt modelId="{41B62DE0-DE99-498C-8C11-92A12A52CA9A}" type="parTrans" cxnId="{843401DB-E720-4C96-8C0D-E212BC787322}">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pt>
    <dgm:pt modelId="{AB449213-CBE0-48DB-8C89-B228B78A746A}" type="pres">
      <dgm:prSet presAssocID="{FA9E4E76-9539-442D-BA3D-243B478317B7}" presName="parentText" presStyleLbl="node1" presStyleIdx="0" presStyleCnt="1" custScaleY="50931" custLinFactNeighborX="-2640" custLinFactNeighborY="-8572">
        <dgm:presLayoutVars>
          <dgm:chMax val="1"/>
          <dgm:bulletEnabled val="1"/>
        </dgm:presLayoutVars>
      </dgm:prSet>
      <dgm:spPr/>
      <dgm:t>
        <a:bodyPr/>
        <a:lstStyle/>
        <a:p>
          <a:endParaRPr lang="en-GB"/>
        </a:p>
      </dgm:t>
    </dgm:pt>
    <dgm:pt modelId="{F7CBB971-37A4-4807-BBDF-1A80C96D928B}" type="pres">
      <dgm:prSet presAssocID="{FA9E4E76-9539-442D-BA3D-243B478317B7}" presName="descendantText" presStyleLbl="alignAccFollowNode1" presStyleIdx="0" presStyleCnt="1" custScaleX="94531" custScaleY="66818" custLinFactNeighborX="1588" custLinFactNeighborY="-9138">
        <dgm:presLayoutVars>
          <dgm:bulletEnabled val="1"/>
        </dgm:presLayoutVars>
      </dgm:prSet>
      <dgm:spPr/>
      <dgm:t>
        <a:bodyPr/>
        <a:lstStyle/>
        <a:p>
          <a:endParaRPr lang="en-GB"/>
        </a:p>
      </dgm:t>
    </dgm:pt>
  </dgm:ptLst>
  <dgm:cxnLst>
    <dgm:cxn modelId="{7318C56A-FA2D-4450-B4B4-73385E3E7F56}" srcId="{FA9E4E76-9539-442D-BA3D-243B478317B7}" destId="{E362F8F0-52F8-4148-A2EB-380DBEEB3D1A}" srcOrd="2" destOrd="0" parTransId="{01908D12-1C57-4DCF-B764-3ECE0EAAA3F1}" sibTransId="{AE733A6B-2CFC-4143-83A4-8170ED7555CE}"/>
    <dgm:cxn modelId="{E9E74DAE-0EE1-459F-B21F-19306F3745CB}" type="presOf" srcId="{4B61F7F3-A710-41F1-9AB8-8FD9FE574AE8}" destId="{F7CBB971-37A4-4807-BBDF-1A80C96D928B}" srcOrd="0" destOrd="0" presId="urn:microsoft.com/office/officeart/2005/8/layout/vList5"/>
    <dgm:cxn modelId="{81B17DCA-D40F-4B38-94A0-3F1C4E7FDBD1}" type="presOf" srcId="{E362F8F0-52F8-4148-A2EB-380DBEEB3D1A}" destId="{F7CBB971-37A4-4807-BBDF-1A80C96D928B}" srcOrd="0" destOrd="2" presId="urn:microsoft.com/office/officeart/2005/8/layout/vList5"/>
    <dgm:cxn modelId="{04C3C4EF-6A8A-4B78-B65E-F6343AB02C53}" type="presOf" srcId="{A6D4AB04-F814-4324-A5BA-A13740B126F7}" destId="{90AB79CB-E6B5-42AB-BA9B-FADD057AB0A3}" srcOrd="0" destOrd="0" presId="urn:microsoft.com/office/officeart/2005/8/layout/vList5"/>
    <dgm:cxn modelId="{843401DB-E720-4C96-8C0D-E212BC787322}" srcId="{FA9E4E76-9539-442D-BA3D-243B478317B7}" destId="{E3FE503A-E0DE-45AC-A3E6-EFA937D5B437}" srcOrd="1" destOrd="0" parTransId="{41B62DE0-DE99-498C-8C11-92A12A52CA9A}" sibTransId="{0938CE2D-E4B9-4671-B292-12D6B344FC93}"/>
    <dgm:cxn modelId="{97437BC8-A8F5-4CE5-8E85-FB9A6FD87ACD}" srcId="{FA9E4E76-9539-442D-BA3D-243B478317B7}" destId="{4B61F7F3-A710-41F1-9AB8-8FD9FE574AE8}" srcOrd="0" destOrd="0" parTransId="{71ED9207-AEE1-4FBD-BACE-765E5BCE5C38}" sibTransId="{5594EE75-0D93-4E2E-AF68-649B274F3260}"/>
    <dgm:cxn modelId="{EC5CEDF0-E7DB-42B5-AAE7-D95480761B8D}" type="presOf" srcId="{FA9E4E76-9539-442D-BA3D-243B478317B7}" destId="{AB449213-CBE0-48DB-8C89-B228B78A746A}" srcOrd="0" destOrd="0" presId="urn:microsoft.com/office/officeart/2005/8/layout/vList5"/>
    <dgm:cxn modelId="{E1331856-8CCA-4E16-9DB4-5C2CF604C4B4}" type="presOf" srcId="{E3FE503A-E0DE-45AC-A3E6-EFA937D5B437}" destId="{F7CBB971-37A4-4807-BBDF-1A80C96D928B}" srcOrd="0" destOrd="1"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4C11DF14-6A18-4898-A6CD-0ED9A8F11E30}" type="presParOf" srcId="{90AB79CB-E6B5-42AB-BA9B-FADD057AB0A3}" destId="{2A83C490-820F-41F9-94DC-4698BB23CF65}" srcOrd="0" destOrd="0" presId="urn:microsoft.com/office/officeart/2005/8/layout/vList5"/>
    <dgm:cxn modelId="{BD0354B5-92DF-44D2-BF33-9DD45CDBCC5C}" type="presParOf" srcId="{2A83C490-820F-41F9-94DC-4698BB23CF65}" destId="{AB449213-CBE0-48DB-8C89-B228B78A746A}" srcOrd="0" destOrd="0" presId="urn:microsoft.com/office/officeart/2005/8/layout/vList5"/>
    <dgm:cxn modelId="{4BF9BA8F-30BB-4906-91DC-A0CF8581B61D}"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pPr marL="0" indent="0"/>
          <a:r>
            <a:rPr lang="en-GB" sz="1800" b="1" dirty="0" smtClean="0">
              <a:solidFill>
                <a:srgbClr val="0F5494"/>
              </a:solidFill>
            </a:rPr>
            <a:t>Less than 25.000 €</a:t>
          </a:r>
          <a:endParaRPr lang="en-GB" sz="1800" b="1" dirty="0">
            <a:solidFill>
              <a:srgbClr val="0F5494"/>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9C99E594-84CE-4876-8899-27B79222686C}">
      <dgm:prSet phldrT="[Text]" custT="1">
        <dgm:style>
          <a:lnRef idx="2">
            <a:schemeClr val="accent2"/>
          </a:lnRef>
          <a:fillRef idx="1">
            <a:schemeClr val="lt1"/>
          </a:fillRef>
          <a:effectRef idx="0">
            <a:schemeClr val="accent2"/>
          </a:effectRef>
          <a:fontRef idx="minor">
            <a:schemeClr val="dk1"/>
          </a:fontRef>
        </dgm:style>
      </dgm:prSet>
      <dgm:spPr>
        <a:ln/>
      </dgm:spPr>
      <dgm:t>
        <a:bodyPr tIns="72000"/>
        <a:lstStyle/>
        <a:p>
          <a:pPr marL="171450" indent="0" defTabSz="800100">
            <a:lnSpc>
              <a:spcPct val="90000"/>
            </a:lnSpc>
            <a:spcBef>
              <a:spcPct val="0"/>
            </a:spcBef>
            <a:spcAft>
              <a:spcPct val="15000"/>
            </a:spcAft>
            <a:buNone/>
          </a:pPr>
          <a:r>
            <a:rPr lang="en-GB" sz="1800" dirty="0" smtClean="0"/>
            <a:t> </a:t>
          </a:r>
          <a:r>
            <a:rPr lang="en-GB" sz="1800" b="1" dirty="0" smtClean="0">
              <a:solidFill>
                <a:srgbClr val="0F5494"/>
              </a:solidFill>
            </a:rPr>
            <a:t>Best value for money</a:t>
          </a:r>
          <a:endParaRPr lang="en-GB" sz="1800" b="1" dirty="0">
            <a:solidFill>
              <a:srgbClr val="0F5494"/>
            </a:solidFill>
          </a:endParaRPr>
        </a:p>
      </dgm:t>
    </dgm:pt>
    <dgm:pt modelId="{91FA7938-687C-4749-A5CB-79BD8ADA4D87}" type="parTrans" cxnId="{DE9E0606-B2AE-44B2-ACDC-1F1E58B03FCB}">
      <dgm:prSet/>
      <dgm:spPr/>
      <dgm:t>
        <a:bodyPr/>
        <a:lstStyle/>
        <a:p>
          <a:endParaRPr lang="en-GB"/>
        </a:p>
      </dgm:t>
    </dgm:pt>
    <dgm:pt modelId="{BE36F32D-7855-4986-8E45-D1DC2FCC8BCD}" type="sibTrans" cxnId="{DE9E0606-B2AE-44B2-ACDC-1F1E58B03FCB}">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t>
        <a:bodyPr/>
        <a:lstStyle/>
        <a:p>
          <a:endParaRPr lang="en-GB"/>
        </a:p>
      </dgm:t>
    </dgm:pt>
    <dgm:pt modelId="{AB449213-CBE0-48DB-8C89-B228B78A746A}" type="pres">
      <dgm:prSet presAssocID="{FA9E4E76-9539-442D-BA3D-243B478317B7}" presName="parentText" presStyleLbl="node1" presStyleIdx="0" presStyleCnt="1" custScaleX="140084" custScaleY="28717" custLinFactNeighborX="-78763" custLinFactNeighborY="-6455">
        <dgm:presLayoutVars>
          <dgm:chMax val="1"/>
          <dgm:bulletEnabled val="1"/>
        </dgm:presLayoutVars>
      </dgm:prSet>
      <dgm:spPr>
        <a:prstGeom prst="homePlate">
          <a:avLst/>
        </a:prstGeom>
      </dgm:spPr>
      <dgm:t>
        <a:bodyPr/>
        <a:lstStyle/>
        <a:p>
          <a:endParaRPr lang="en-GB"/>
        </a:p>
      </dgm:t>
    </dgm:pt>
    <dgm:pt modelId="{F7CBB971-37A4-4807-BBDF-1A80C96D928B}" type="pres">
      <dgm:prSet presAssocID="{FA9E4E76-9539-442D-BA3D-243B478317B7}" presName="descendantText" presStyleLbl="alignAccFollowNode1" presStyleIdx="0" presStyleCnt="1" custScaleX="72800" custScaleY="39836" custLinFactNeighborX="2283" custLinFactNeighborY="-6105">
        <dgm:presLayoutVars>
          <dgm:bulletEnabled val="1"/>
        </dgm:presLayoutVars>
      </dgm:prSet>
      <dgm:spPr>
        <a:prstGeom prst="roundRect">
          <a:avLst/>
        </a:prstGeom>
      </dgm:spPr>
      <dgm:t>
        <a:bodyPr/>
        <a:lstStyle/>
        <a:p>
          <a:endParaRPr lang="en-GB"/>
        </a:p>
      </dgm:t>
    </dgm:pt>
  </dgm:ptLst>
  <dgm:cxnLst>
    <dgm:cxn modelId="{B8589F7C-CE9B-4B73-8B88-2E31C63B27F7}" type="presOf" srcId="{A6D4AB04-F814-4324-A5BA-A13740B126F7}" destId="{90AB79CB-E6B5-42AB-BA9B-FADD057AB0A3}" srcOrd="0" destOrd="0" presId="urn:microsoft.com/office/officeart/2005/8/layout/vList5"/>
    <dgm:cxn modelId="{DE9E0606-B2AE-44B2-ACDC-1F1E58B03FCB}" srcId="{FA9E4E76-9539-442D-BA3D-243B478317B7}" destId="{9C99E594-84CE-4876-8899-27B79222686C}" srcOrd="0" destOrd="0" parTransId="{91FA7938-687C-4749-A5CB-79BD8ADA4D87}" sibTransId="{BE36F32D-7855-4986-8E45-D1DC2FCC8BCD}"/>
    <dgm:cxn modelId="{7D6638B2-96CB-4977-9C7A-33AB12D1FC2B}" type="presOf" srcId="{FA9E4E76-9539-442D-BA3D-243B478317B7}" destId="{AB449213-CBE0-48DB-8C89-B228B78A746A}" srcOrd="0" destOrd="0" presId="urn:microsoft.com/office/officeart/2005/8/layout/vList5"/>
    <dgm:cxn modelId="{5F962817-042B-47F7-AC74-25F098E17C63}" type="presOf" srcId="{9C99E594-84CE-4876-8899-27B79222686C}" destId="{F7CBB971-37A4-4807-BBDF-1A80C96D928B}" srcOrd="0" destOrd="0"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95EE3D39-75EF-4E00-9C5F-CB0A9207466F}" type="presParOf" srcId="{90AB79CB-E6B5-42AB-BA9B-FADD057AB0A3}" destId="{2A83C490-820F-41F9-94DC-4698BB23CF65}" srcOrd="0" destOrd="0" presId="urn:microsoft.com/office/officeart/2005/8/layout/vList5"/>
    <dgm:cxn modelId="{46FD9B73-B5D3-44B9-BC9C-5C499A8DC93C}" type="presParOf" srcId="{2A83C490-820F-41F9-94DC-4698BB23CF65}" destId="{AB449213-CBE0-48DB-8C89-B228B78A746A}" srcOrd="0" destOrd="0" presId="urn:microsoft.com/office/officeart/2005/8/layout/vList5"/>
    <dgm:cxn modelId="{AA280267-E155-444E-8A15-AB873B168642}"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pPr marL="0" indent="0"/>
          <a:r>
            <a:rPr lang="en-GB" sz="1800" b="1" dirty="0" smtClean="0">
              <a:solidFill>
                <a:srgbClr val="0F5494"/>
              </a:solidFill>
            </a:rPr>
            <a:t>25.000 € - 134.000 €</a:t>
          </a:r>
          <a:endParaRPr lang="en-GB" sz="1800" b="1" dirty="0">
            <a:solidFill>
              <a:srgbClr val="0F5494"/>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9C99E594-84CE-4876-8899-27B79222686C}">
      <dgm:prSet phldrT="[Text]" custT="1">
        <dgm:style>
          <a:lnRef idx="2">
            <a:schemeClr val="accent2"/>
          </a:lnRef>
          <a:fillRef idx="1">
            <a:schemeClr val="lt1"/>
          </a:fillRef>
          <a:effectRef idx="0">
            <a:schemeClr val="accent2"/>
          </a:effectRef>
          <a:fontRef idx="minor">
            <a:schemeClr val="dk1"/>
          </a:fontRef>
        </dgm:style>
      </dgm:prSet>
      <dgm:spPr>
        <a:ln/>
      </dgm:spPr>
      <dgm:t>
        <a:bodyPr tIns="72000"/>
        <a:lstStyle/>
        <a:p>
          <a:pPr marL="171450" indent="0" defTabSz="800100">
            <a:lnSpc>
              <a:spcPct val="90000"/>
            </a:lnSpc>
            <a:spcBef>
              <a:spcPct val="0"/>
            </a:spcBef>
            <a:spcAft>
              <a:spcPct val="15000"/>
            </a:spcAft>
            <a:buNone/>
          </a:pPr>
          <a:r>
            <a:rPr lang="en-GB" sz="1800" dirty="0" smtClean="0"/>
            <a:t> </a:t>
          </a:r>
          <a:r>
            <a:rPr lang="en-GB" sz="1800" b="1" dirty="0" smtClean="0">
              <a:solidFill>
                <a:srgbClr val="0F5494"/>
              </a:solidFill>
            </a:rPr>
            <a:t>Tendering procedure</a:t>
          </a:r>
          <a:endParaRPr lang="en-GB" sz="1800" b="1" dirty="0">
            <a:solidFill>
              <a:srgbClr val="0F5494"/>
            </a:solidFill>
          </a:endParaRPr>
        </a:p>
      </dgm:t>
    </dgm:pt>
    <dgm:pt modelId="{91FA7938-687C-4749-A5CB-79BD8ADA4D87}" type="parTrans" cxnId="{DE9E0606-B2AE-44B2-ACDC-1F1E58B03FCB}">
      <dgm:prSet/>
      <dgm:spPr/>
      <dgm:t>
        <a:bodyPr/>
        <a:lstStyle/>
        <a:p>
          <a:endParaRPr lang="en-GB"/>
        </a:p>
      </dgm:t>
    </dgm:pt>
    <dgm:pt modelId="{BE36F32D-7855-4986-8E45-D1DC2FCC8BCD}" type="sibTrans" cxnId="{DE9E0606-B2AE-44B2-ACDC-1F1E58B03FCB}">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t>
        <a:bodyPr/>
        <a:lstStyle/>
        <a:p>
          <a:endParaRPr lang="en-GB"/>
        </a:p>
      </dgm:t>
    </dgm:pt>
    <dgm:pt modelId="{AB449213-CBE0-48DB-8C89-B228B78A746A}" type="pres">
      <dgm:prSet presAssocID="{FA9E4E76-9539-442D-BA3D-243B478317B7}" presName="parentText" presStyleLbl="node1" presStyleIdx="0" presStyleCnt="1" custScaleX="140084" custScaleY="44054" custLinFactNeighborX="-1318" custLinFactNeighborY="1467">
        <dgm:presLayoutVars>
          <dgm:chMax val="1"/>
          <dgm:bulletEnabled val="1"/>
        </dgm:presLayoutVars>
      </dgm:prSet>
      <dgm:spPr>
        <a:prstGeom prst="homePlate">
          <a:avLst/>
        </a:prstGeom>
      </dgm:spPr>
      <dgm:t>
        <a:bodyPr/>
        <a:lstStyle/>
        <a:p>
          <a:endParaRPr lang="en-GB"/>
        </a:p>
      </dgm:t>
    </dgm:pt>
    <dgm:pt modelId="{F7CBB971-37A4-4807-BBDF-1A80C96D928B}" type="pres">
      <dgm:prSet presAssocID="{FA9E4E76-9539-442D-BA3D-243B478317B7}" presName="descendantText" presStyleLbl="alignAccFollowNode1" presStyleIdx="0" presStyleCnt="1" custScaleX="72347" custScaleY="53922" custLinFactNeighborX="4538" custLinFactNeighborY="1261">
        <dgm:presLayoutVars>
          <dgm:bulletEnabled val="1"/>
        </dgm:presLayoutVars>
      </dgm:prSet>
      <dgm:spPr>
        <a:prstGeom prst="roundRect">
          <a:avLst/>
        </a:prstGeom>
      </dgm:spPr>
      <dgm:t>
        <a:bodyPr/>
        <a:lstStyle/>
        <a:p>
          <a:endParaRPr lang="en-GB"/>
        </a:p>
      </dgm:t>
    </dgm:pt>
  </dgm:ptLst>
  <dgm:cxnLst>
    <dgm:cxn modelId="{ED7539CC-B2F3-4B13-B43D-2DB3148911E6}" type="presOf" srcId="{9C99E594-84CE-4876-8899-27B79222686C}" destId="{F7CBB971-37A4-4807-BBDF-1A80C96D928B}" srcOrd="0" destOrd="0" presId="urn:microsoft.com/office/officeart/2005/8/layout/vList5"/>
    <dgm:cxn modelId="{DE9E0606-B2AE-44B2-ACDC-1F1E58B03FCB}" srcId="{FA9E4E76-9539-442D-BA3D-243B478317B7}" destId="{9C99E594-84CE-4876-8899-27B79222686C}" srcOrd="0" destOrd="0" parTransId="{91FA7938-687C-4749-A5CB-79BD8ADA4D87}" sibTransId="{BE36F32D-7855-4986-8E45-D1DC2FCC8BCD}"/>
    <dgm:cxn modelId="{5FD425BD-967F-42E5-A854-5FCC632C5A88}" type="presOf" srcId="{A6D4AB04-F814-4324-A5BA-A13740B126F7}" destId="{90AB79CB-E6B5-42AB-BA9B-FADD057AB0A3}" srcOrd="0" destOrd="0" presId="urn:microsoft.com/office/officeart/2005/8/layout/vList5"/>
    <dgm:cxn modelId="{749848E2-DF4A-42C7-82C1-4894BAF1B811}" type="presOf" srcId="{FA9E4E76-9539-442D-BA3D-243B478317B7}" destId="{AB449213-CBE0-48DB-8C89-B228B78A746A}" srcOrd="0" destOrd="0"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75D8B4D2-87FF-4633-BAA5-8EF0EDC9CD26}" type="presParOf" srcId="{90AB79CB-E6B5-42AB-BA9B-FADD057AB0A3}" destId="{2A83C490-820F-41F9-94DC-4698BB23CF65}" srcOrd="0" destOrd="0" presId="urn:microsoft.com/office/officeart/2005/8/layout/vList5"/>
    <dgm:cxn modelId="{3B8A7356-3D59-47D5-87B7-F5DAB6A089F5}" type="presParOf" srcId="{2A83C490-820F-41F9-94DC-4698BB23CF65}" destId="{AB449213-CBE0-48DB-8C89-B228B78A746A}" srcOrd="0" destOrd="0" presId="urn:microsoft.com/office/officeart/2005/8/layout/vList5"/>
    <dgm:cxn modelId="{BC2B28B9-17F3-415D-A09E-BB355857B1D0}"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6D4AB04-F814-4324-A5BA-A13740B126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9E4E76-9539-442D-BA3D-243B478317B7}">
      <dgm:prSet phldrT="[Text]" custT="1"/>
      <dgm:spPr>
        <a:ln>
          <a:solidFill>
            <a:srgbClr val="0F5494"/>
          </a:solidFill>
        </a:ln>
      </dgm:spPr>
      <dgm:t>
        <a:bodyPr/>
        <a:lstStyle/>
        <a:p>
          <a:pPr marL="0" indent="0"/>
          <a:r>
            <a:rPr lang="en-GB" sz="1800" b="1" dirty="0" smtClean="0">
              <a:solidFill>
                <a:srgbClr val="0F5494"/>
              </a:solidFill>
            </a:rPr>
            <a:t>More than 134.000 €</a:t>
          </a:r>
          <a:endParaRPr lang="en-GB" sz="1800" b="1" dirty="0">
            <a:solidFill>
              <a:srgbClr val="0F5494"/>
            </a:solidFill>
          </a:endParaRPr>
        </a:p>
      </dgm:t>
    </dgm:pt>
    <dgm:pt modelId="{2DBF7AFA-7E5C-4336-9F70-EDA511713E15}" type="parTrans" cxnId="{E0D51554-B94C-4319-B10E-15AFC49A5299}">
      <dgm:prSet/>
      <dgm:spPr/>
      <dgm:t>
        <a:bodyPr/>
        <a:lstStyle/>
        <a:p>
          <a:endParaRPr lang="en-GB"/>
        </a:p>
      </dgm:t>
    </dgm:pt>
    <dgm:pt modelId="{015E317A-F064-4BBF-9598-5B227936D55F}" type="sibTrans" cxnId="{E0D51554-B94C-4319-B10E-15AFC49A5299}">
      <dgm:prSet/>
      <dgm:spPr/>
      <dgm:t>
        <a:bodyPr/>
        <a:lstStyle/>
        <a:p>
          <a:endParaRPr lang="en-GB"/>
        </a:p>
      </dgm:t>
    </dgm:pt>
    <dgm:pt modelId="{9C99E594-84CE-4876-8899-27B79222686C}">
      <dgm:prSet phldrT="[Text]" custT="1">
        <dgm:style>
          <a:lnRef idx="2">
            <a:schemeClr val="accent2"/>
          </a:lnRef>
          <a:fillRef idx="1">
            <a:schemeClr val="lt1"/>
          </a:fillRef>
          <a:effectRef idx="0">
            <a:schemeClr val="accent2"/>
          </a:effectRef>
          <a:fontRef idx="minor">
            <a:schemeClr val="dk1"/>
          </a:fontRef>
        </dgm:style>
      </dgm:prSet>
      <dgm:spPr>
        <a:ln/>
      </dgm:spPr>
      <dgm:t>
        <a:bodyPr tIns="72000"/>
        <a:lstStyle/>
        <a:p>
          <a:pPr marL="171450" indent="0" defTabSz="800100">
            <a:lnSpc>
              <a:spcPct val="90000"/>
            </a:lnSpc>
            <a:spcBef>
              <a:spcPct val="0"/>
            </a:spcBef>
            <a:spcAft>
              <a:spcPct val="15000"/>
            </a:spcAft>
            <a:buNone/>
          </a:pPr>
          <a:r>
            <a:rPr lang="en-GB" sz="1800" dirty="0" smtClean="0"/>
            <a:t> </a:t>
          </a:r>
          <a:r>
            <a:rPr lang="en-GB" sz="1800" b="1" dirty="0" smtClean="0">
              <a:solidFill>
                <a:srgbClr val="0F5494"/>
              </a:solidFill>
            </a:rPr>
            <a:t>National Legislation</a:t>
          </a:r>
          <a:endParaRPr lang="en-GB" sz="1800" b="1" dirty="0">
            <a:solidFill>
              <a:srgbClr val="0F5494"/>
            </a:solidFill>
          </a:endParaRPr>
        </a:p>
      </dgm:t>
    </dgm:pt>
    <dgm:pt modelId="{91FA7938-687C-4749-A5CB-79BD8ADA4D87}" type="parTrans" cxnId="{DE9E0606-B2AE-44B2-ACDC-1F1E58B03FCB}">
      <dgm:prSet/>
      <dgm:spPr/>
      <dgm:t>
        <a:bodyPr/>
        <a:lstStyle/>
        <a:p>
          <a:endParaRPr lang="en-GB"/>
        </a:p>
      </dgm:t>
    </dgm:pt>
    <dgm:pt modelId="{BE36F32D-7855-4986-8E45-D1DC2FCC8BCD}" type="sibTrans" cxnId="{DE9E0606-B2AE-44B2-ACDC-1F1E58B03FCB}">
      <dgm:prSet/>
      <dgm:spPr/>
      <dgm:t>
        <a:bodyPr/>
        <a:lstStyle/>
        <a:p>
          <a:endParaRPr lang="en-GB"/>
        </a:p>
      </dgm:t>
    </dgm:pt>
    <dgm:pt modelId="{90AB79CB-E6B5-42AB-BA9B-FADD057AB0A3}" type="pres">
      <dgm:prSet presAssocID="{A6D4AB04-F814-4324-A5BA-A13740B126F7}" presName="Name0" presStyleCnt="0">
        <dgm:presLayoutVars>
          <dgm:dir/>
          <dgm:animLvl val="lvl"/>
          <dgm:resizeHandles val="exact"/>
        </dgm:presLayoutVars>
      </dgm:prSet>
      <dgm:spPr/>
      <dgm:t>
        <a:bodyPr/>
        <a:lstStyle/>
        <a:p>
          <a:endParaRPr lang="en-GB"/>
        </a:p>
      </dgm:t>
    </dgm:pt>
    <dgm:pt modelId="{2A83C490-820F-41F9-94DC-4698BB23CF65}" type="pres">
      <dgm:prSet presAssocID="{FA9E4E76-9539-442D-BA3D-243B478317B7}" presName="linNode" presStyleCnt="0"/>
      <dgm:spPr/>
      <dgm:t>
        <a:bodyPr/>
        <a:lstStyle/>
        <a:p>
          <a:endParaRPr lang="en-GB"/>
        </a:p>
      </dgm:t>
    </dgm:pt>
    <dgm:pt modelId="{AB449213-CBE0-48DB-8C89-B228B78A746A}" type="pres">
      <dgm:prSet presAssocID="{FA9E4E76-9539-442D-BA3D-243B478317B7}" presName="parentText" presStyleLbl="node1" presStyleIdx="0" presStyleCnt="1" custScaleX="140084" custScaleY="56153" custLinFactNeighborX="-960" custLinFactNeighborY="-12845">
        <dgm:presLayoutVars>
          <dgm:chMax val="1"/>
          <dgm:bulletEnabled val="1"/>
        </dgm:presLayoutVars>
      </dgm:prSet>
      <dgm:spPr>
        <a:prstGeom prst="homePlate">
          <a:avLst/>
        </a:prstGeom>
      </dgm:spPr>
      <dgm:t>
        <a:bodyPr/>
        <a:lstStyle/>
        <a:p>
          <a:endParaRPr lang="en-GB"/>
        </a:p>
      </dgm:t>
    </dgm:pt>
    <dgm:pt modelId="{F7CBB971-37A4-4807-BBDF-1A80C96D928B}" type="pres">
      <dgm:prSet presAssocID="{FA9E4E76-9539-442D-BA3D-243B478317B7}" presName="descendantText" presStyleLbl="alignAccFollowNode1" presStyleIdx="0" presStyleCnt="1" custScaleX="72348" custScaleY="73931" custLinFactNeighborX="4538" custLinFactNeighborY="-15817">
        <dgm:presLayoutVars>
          <dgm:bulletEnabled val="1"/>
        </dgm:presLayoutVars>
      </dgm:prSet>
      <dgm:spPr>
        <a:prstGeom prst="roundRect">
          <a:avLst/>
        </a:prstGeom>
      </dgm:spPr>
      <dgm:t>
        <a:bodyPr/>
        <a:lstStyle/>
        <a:p>
          <a:endParaRPr lang="en-GB"/>
        </a:p>
      </dgm:t>
    </dgm:pt>
  </dgm:ptLst>
  <dgm:cxnLst>
    <dgm:cxn modelId="{DE9E0606-B2AE-44B2-ACDC-1F1E58B03FCB}" srcId="{FA9E4E76-9539-442D-BA3D-243B478317B7}" destId="{9C99E594-84CE-4876-8899-27B79222686C}" srcOrd="0" destOrd="0" parTransId="{91FA7938-687C-4749-A5CB-79BD8ADA4D87}" sibTransId="{BE36F32D-7855-4986-8E45-D1DC2FCC8BCD}"/>
    <dgm:cxn modelId="{AA1218D2-8FFE-4624-B495-634630F2B505}" type="presOf" srcId="{9C99E594-84CE-4876-8899-27B79222686C}" destId="{F7CBB971-37A4-4807-BBDF-1A80C96D928B}" srcOrd="0" destOrd="0" presId="urn:microsoft.com/office/officeart/2005/8/layout/vList5"/>
    <dgm:cxn modelId="{DEEC18AE-01F9-432D-901F-E86BB16F2851}" type="presOf" srcId="{FA9E4E76-9539-442D-BA3D-243B478317B7}" destId="{AB449213-CBE0-48DB-8C89-B228B78A746A}" srcOrd="0" destOrd="0" presId="urn:microsoft.com/office/officeart/2005/8/layout/vList5"/>
    <dgm:cxn modelId="{E0D51554-B94C-4319-B10E-15AFC49A5299}" srcId="{A6D4AB04-F814-4324-A5BA-A13740B126F7}" destId="{FA9E4E76-9539-442D-BA3D-243B478317B7}" srcOrd="0" destOrd="0" parTransId="{2DBF7AFA-7E5C-4336-9F70-EDA511713E15}" sibTransId="{015E317A-F064-4BBF-9598-5B227936D55F}"/>
    <dgm:cxn modelId="{FCBB9A1F-F4B2-491B-B92E-481ACFAA39A8}" type="presOf" srcId="{A6D4AB04-F814-4324-A5BA-A13740B126F7}" destId="{90AB79CB-E6B5-42AB-BA9B-FADD057AB0A3}" srcOrd="0" destOrd="0" presId="urn:microsoft.com/office/officeart/2005/8/layout/vList5"/>
    <dgm:cxn modelId="{D2C08F41-6254-4908-9322-5CAFD7FD7973}" type="presParOf" srcId="{90AB79CB-E6B5-42AB-BA9B-FADD057AB0A3}" destId="{2A83C490-820F-41F9-94DC-4698BB23CF65}" srcOrd="0" destOrd="0" presId="urn:microsoft.com/office/officeart/2005/8/layout/vList5"/>
    <dgm:cxn modelId="{E8A9106D-47CA-498B-A38A-D35670EF2311}" type="presParOf" srcId="{2A83C490-820F-41F9-94DC-4698BB23CF65}" destId="{AB449213-CBE0-48DB-8C89-B228B78A746A}" srcOrd="0" destOrd="0" presId="urn:microsoft.com/office/officeart/2005/8/layout/vList5"/>
    <dgm:cxn modelId="{A0A46CCD-573D-4CF0-BB5C-39D146354CE6}" type="presParOf" srcId="{2A83C490-820F-41F9-94DC-4698BB23CF65}" destId="{F7CBB971-37A4-4807-BBDF-1A80C96D928B}" srcOrd="1"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dgm:spPr>
        <a:solidFill>
          <a:schemeClr val="accent1">
            <a:lumMod val="75000"/>
          </a:schemeClr>
        </a:solidFill>
      </dgm:spPr>
      <dgm:t>
        <a:bodyPr/>
        <a:lstStyle/>
        <a:p>
          <a:r>
            <a:rPr lang="en-GB" dirty="0" smtClean="0"/>
            <a:t>Equipment</a:t>
          </a:r>
          <a:endParaRPr lang="en-GB"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r>
            <a:rPr lang="en-GB" sz="1200" dirty="0" smtClean="0">
              <a:solidFill>
                <a:schemeClr val="accent2"/>
              </a:solidFill>
            </a:rPr>
            <a:t>Invoice(s) and proof of payment </a:t>
          </a:r>
          <a:endParaRPr lang="en-GB" sz="1200" dirty="0">
            <a:solidFill>
              <a:schemeClr val="accent2"/>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640C6B74-F1A4-4A72-A6CC-165600296157}">
      <dgm:prSet phldrT="[Text]"/>
      <dgm:spPr>
        <a:solidFill>
          <a:schemeClr val="accent1">
            <a:lumMod val="75000"/>
          </a:schemeClr>
        </a:solidFill>
      </dgm:spPr>
      <dgm:t>
        <a:bodyPr/>
        <a:lstStyle/>
        <a:p>
          <a:r>
            <a:rPr lang="en-GB" dirty="0" smtClean="0"/>
            <a:t>Subcontracting</a:t>
          </a:r>
          <a:endParaRPr lang="en-GB" dirty="0"/>
        </a:p>
      </dgm:t>
    </dgm:pt>
    <dgm:pt modelId="{CF844964-FD11-4144-840E-3D06401E9DED}" type="parTrans" cxnId="{A4F692B0-4867-47B9-8131-5F2C0CF24719}">
      <dgm:prSet/>
      <dgm:spPr/>
      <dgm:t>
        <a:bodyPr/>
        <a:lstStyle/>
        <a:p>
          <a:endParaRPr lang="en-GB"/>
        </a:p>
      </dgm:t>
    </dgm:pt>
    <dgm:pt modelId="{65084A2D-A714-4378-B346-1B543E102544}" type="sibTrans" cxnId="{A4F692B0-4867-47B9-8131-5F2C0CF24719}">
      <dgm:prSet/>
      <dgm:spPr/>
      <dgm:t>
        <a:bodyPr/>
        <a:lstStyle/>
        <a:p>
          <a:endParaRPr lang="en-GB"/>
        </a:p>
      </dgm:t>
    </dgm:pt>
    <dgm:pt modelId="{BDF400D5-AC11-428D-858B-45889689B67E}">
      <dgm:prSet phldrT="[Text]" custT="1"/>
      <dgm:spPr>
        <a:solidFill>
          <a:srgbClr val="DDF0C8">
            <a:alpha val="90000"/>
          </a:srgbClr>
        </a:solidFill>
      </dgm:spPr>
      <dgm:t>
        <a:bodyPr/>
        <a:lstStyle/>
        <a:p>
          <a:r>
            <a:rPr lang="en-GB" sz="1200" dirty="0" smtClean="0">
              <a:solidFill>
                <a:schemeClr val="accent2"/>
              </a:solidFill>
            </a:rPr>
            <a:t>Invoice(s) and proof of payment </a:t>
          </a:r>
          <a:endParaRPr lang="en-GB" sz="1200" dirty="0">
            <a:solidFill>
              <a:schemeClr val="accent2"/>
            </a:solidFill>
          </a:endParaRPr>
        </a:p>
      </dgm:t>
    </dgm:pt>
    <dgm:pt modelId="{43C5E018-ADF8-45C6-81A4-28628532D325}" type="parTrans" cxnId="{52053117-CD74-4BB3-A15D-C1D32C896429}">
      <dgm:prSet/>
      <dgm:spPr/>
      <dgm:t>
        <a:bodyPr/>
        <a:lstStyle/>
        <a:p>
          <a:endParaRPr lang="en-GB"/>
        </a:p>
      </dgm:t>
    </dgm:pt>
    <dgm:pt modelId="{75FC4B5B-01A1-4784-82CD-2B273478DA67}" type="sibTrans" cxnId="{52053117-CD74-4BB3-A15D-C1D32C896429}">
      <dgm:prSet/>
      <dgm:spPr/>
      <dgm:t>
        <a:bodyPr/>
        <a:lstStyle/>
        <a:p>
          <a:endParaRPr lang="en-GB"/>
        </a:p>
      </dgm:t>
    </dgm:pt>
    <dgm:pt modelId="{8D9BDD66-FD2F-40F6-90FE-3FF4B90EFB1E}">
      <dgm:prSet phldrT="[Text]" custT="1"/>
      <dgm:spPr>
        <a:solidFill>
          <a:srgbClr val="DDF0C8">
            <a:alpha val="90000"/>
          </a:srgbClr>
        </a:solidFill>
      </dgm:spPr>
      <dgm:t>
        <a:bodyPr/>
        <a:lstStyle/>
        <a:p>
          <a:r>
            <a:rPr lang="en-GB" sz="1200" dirty="0" smtClean="0">
              <a:solidFill>
                <a:schemeClr val="accent2"/>
              </a:solidFill>
            </a:rPr>
            <a:t>Tangible outputs/products</a:t>
          </a:r>
          <a:endParaRPr lang="en-GB" sz="1200" dirty="0">
            <a:solidFill>
              <a:schemeClr val="accent2"/>
            </a:solidFill>
          </a:endParaRPr>
        </a:p>
      </dgm:t>
    </dgm:pt>
    <dgm:pt modelId="{98E959E8-029D-4989-A462-6A8BA275D8B3}" type="parTrans" cxnId="{30683436-DE9C-4699-873B-3CBBD694147B}">
      <dgm:prSet/>
      <dgm:spPr/>
      <dgm:t>
        <a:bodyPr/>
        <a:lstStyle/>
        <a:p>
          <a:endParaRPr lang="en-GB"/>
        </a:p>
      </dgm:t>
    </dgm:pt>
    <dgm:pt modelId="{26580C92-FBE0-4D36-8B18-31C48432643F}" type="sibTrans" cxnId="{30683436-DE9C-4699-873B-3CBBD694147B}">
      <dgm:prSet/>
      <dgm:spPr/>
      <dgm:t>
        <a:bodyPr/>
        <a:lstStyle/>
        <a:p>
          <a:endParaRPr lang="en-GB"/>
        </a:p>
      </dgm:t>
    </dgm:pt>
    <dgm:pt modelId="{164E65C7-33B0-4F9C-80FA-4BD6656100E2}">
      <dgm:prSet custT="1"/>
      <dgm:spPr>
        <a:solidFill>
          <a:srgbClr val="DDF0C8">
            <a:alpha val="90000"/>
          </a:srgbClr>
        </a:solidFill>
      </dgm:spPr>
      <dgm:t>
        <a:bodyPr/>
        <a:lstStyle/>
        <a:p>
          <a:r>
            <a:rPr lang="en-GB" sz="1200" dirty="0" smtClean="0">
              <a:solidFill>
                <a:schemeClr val="accent2"/>
              </a:solidFill>
            </a:rPr>
            <a:t>&gt; EUR 25.000 &lt; EUR 134.000: tendering procedure and three quotations from different suppliers</a:t>
          </a:r>
          <a:endParaRPr lang="en-GB" sz="1200" dirty="0">
            <a:solidFill>
              <a:schemeClr val="accent2"/>
            </a:solidFill>
          </a:endParaRPr>
        </a:p>
      </dgm:t>
    </dgm:pt>
    <dgm:pt modelId="{CFE330B2-3B5B-486A-A036-B5DA68C09DF4}" type="parTrans" cxnId="{399DF790-6182-46DC-9738-907000284183}">
      <dgm:prSet/>
      <dgm:spPr/>
      <dgm:t>
        <a:bodyPr/>
        <a:lstStyle/>
        <a:p>
          <a:endParaRPr lang="en-GB"/>
        </a:p>
      </dgm:t>
    </dgm:pt>
    <dgm:pt modelId="{F692A272-53AD-4489-9628-3F2C9C87939C}" type="sibTrans" cxnId="{399DF790-6182-46DC-9738-907000284183}">
      <dgm:prSet/>
      <dgm:spPr/>
      <dgm:t>
        <a:bodyPr/>
        <a:lstStyle/>
        <a:p>
          <a:endParaRPr lang="en-GB"/>
        </a:p>
      </dgm:t>
    </dgm:pt>
    <dgm:pt modelId="{082AD1BE-FF58-463A-9718-1D90C40CF421}">
      <dgm:prSet custT="1"/>
      <dgm:spPr>
        <a:solidFill>
          <a:srgbClr val="DDF0C8">
            <a:alpha val="90000"/>
          </a:srgbClr>
        </a:solidFill>
      </dgm:spPr>
      <dgm:t>
        <a:bodyPr/>
        <a:lstStyle/>
        <a:p>
          <a:r>
            <a:rPr lang="en-GB" sz="1200" dirty="0" smtClean="0">
              <a:solidFill>
                <a:schemeClr val="accent2"/>
              </a:solidFill>
            </a:rPr>
            <a:t>EUR 134.000: procedure according to national legislation</a:t>
          </a:r>
          <a:endParaRPr lang="en-GB" sz="1200" dirty="0">
            <a:solidFill>
              <a:schemeClr val="accent2"/>
            </a:solidFill>
          </a:endParaRPr>
        </a:p>
      </dgm:t>
    </dgm:pt>
    <dgm:pt modelId="{A2624D97-2C5A-497B-ACC8-17D2A2E11A57}" type="parTrans" cxnId="{520D4102-957D-4782-9D73-B9FABE0D3598}">
      <dgm:prSet/>
      <dgm:spPr/>
      <dgm:t>
        <a:bodyPr/>
        <a:lstStyle/>
        <a:p>
          <a:endParaRPr lang="en-GB"/>
        </a:p>
      </dgm:t>
    </dgm:pt>
    <dgm:pt modelId="{D7BE5792-BDB7-400E-99A5-A1EE0C07C340}" type="sibTrans" cxnId="{520D4102-957D-4782-9D73-B9FABE0D3598}">
      <dgm:prSet/>
      <dgm:spPr/>
      <dgm:t>
        <a:bodyPr/>
        <a:lstStyle/>
        <a:p>
          <a:endParaRPr lang="en-GB"/>
        </a:p>
      </dgm:t>
    </dgm:pt>
    <dgm:pt modelId="{9675EF6F-E754-41C1-8583-A82970B821D3}">
      <dgm:prSet custT="1"/>
      <dgm:spPr>
        <a:solidFill>
          <a:srgbClr val="DDF0C8">
            <a:alpha val="90000"/>
          </a:srgbClr>
        </a:solidFill>
      </dgm:spPr>
      <dgm:t>
        <a:bodyPr/>
        <a:lstStyle/>
        <a:p>
          <a:r>
            <a:rPr lang="en-GB" sz="1200" dirty="0" smtClean="0">
              <a:solidFill>
                <a:schemeClr val="accent2"/>
              </a:solidFill>
            </a:rPr>
            <a:t>Registration in the inventory </a:t>
          </a:r>
          <a:endParaRPr lang="en-GB" sz="1200" dirty="0">
            <a:solidFill>
              <a:schemeClr val="accent2"/>
            </a:solidFill>
          </a:endParaRPr>
        </a:p>
      </dgm:t>
    </dgm:pt>
    <dgm:pt modelId="{F86D7D1E-369A-462C-A4ED-B9EAC4E5B811}" type="parTrans" cxnId="{1B602FBB-6C30-4F2A-A796-92CA53DF3E0B}">
      <dgm:prSet/>
      <dgm:spPr/>
      <dgm:t>
        <a:bodyPr/>
        <a:lstStyle/>
        <a:p>
          <a:endParaRPr lang="en-GB"/>
        </a:p>
      </dgm:t>
    </dgm:pt>
    <dgm:pt modelId="{FB9639F3-D49B-491C-AB78-83960AD4483F}" type="sibTrans" cxnId="{1B602FBB-6C30-4F2A-A796-92CA53DF3E0B}">
      <dgm:prSet/>
      <dgm:spPr/>
      <dgm:t>
        <a:bodyPr/>
        <a:lstStyle/>
        <a:p>
          <a:endParaRPr lang="en-GB"/>
        </a:p>
      </dgm:t>
    </dgm:pt>
    <dgm:pt modelId="{C9C6387E-EE44-414D-8A93-D243C685FDE4}">
      <dgm:prSet custT="1"/>
      <dgm:spPr>
        <a:solidFill>
          <a:srgbClr val="DDF0C8">
            <a:alpha val="90000"/>
          </a:srgbClr>
        </a:solidFill>
      </dgm:spPr>
      <dgm:t>
        <a:bodyPr/>
        <a:lstStyle/>
        <a:p>
          <a:r>
            <a:rPr lang="en-GB" sz="1200" dirty="0" smtClean="0">
              <a:solidFill>
                <a:schemeClr val="accent2"/>
              </a:solidFill>
            </a:rPr>
            <a:t>&gt; EUR 25.000 &lt; EUR 134.000: tendering procedure and three quotations from different suppliers</a:t>
          </a:r>
          <a:endParaRPr lang="en-GB" sz="1200" dirty="0">
            <a:solidFill>
              <a:schemeClr val="accent2"/>
            </a:solidFill>
          </a:endParaRPr>
        </a:p>
      </dgm:t>
    </dgm:pt>
    <dgm:pt modelId="{5762D618-AEEF-43AB-ABB4-B6337CC03B09}" type="parTrans" cxnId="{5FE22B63-4751-4AF1-9134-3067910EC719}">
      <dgm:prSet/>
      <dgm:spPr/>
      <dgm:t>
        <a:bodyPr/>
        <a:lstStyle/>
        <a:p>
          <a:endParaRPr lang="en-GB"/>
        </a:p>
      </dgm:t>
    </dgm:pt>
    <dgm:pt modelId="{6B018D79-A690-4D5E-9443-6E32197F310F}" type="sibTrans" cxnId="{5FE22B63-4751-4AF1-9134-3067910EC719}">
      <dgm:prSet/>
      <dgm:spPr/>
      <dgm:t>
        <a:bodyPr/>
        <a:lstStyle/>
        <a:p>
          <a:endParaRPr lang="en-GB"/>
        </a:p>
      </dgm:t>
    </dgm:pt>
    <dgm:pt modelId="{C1E62A96-4768-444F-91B0-0B260B246428}">
      <dgm:prSet custT="1"/>
      <dgm:spPr>
        <a:solidFill>
          <a:srgbClr val="DDF0C8">
            <a:alpha val="90000"/>
          </a:srgbClr>
        </a:solidFill>
      </dgm:spPr>
      <dgm:t>
        <a:bodyPr/>
        <a:lstStyle/>
        <a:p>
          <a:r>
            <a:rPr lang="en-GB" sz="1200" dirty="0" smtClean="0">
              <a:solidFill>
                <a:schemeClr val="accent2"/>
              </a:solidFill>
            </a:rPr>
            <a:t>EUR 134.000: procedure according to national legislation</a:t>
          </a:r>
          <a:endParaRPr lang="en-GB" sz="1200" dirty="0">
            <a:solidFill>
              <a:schemeClr val="accent2"/>
            </a:solidFill>
          </a:endParaRPr>
        </a:p>
      </dgm:t>
    </dgm:pt>
    <dgm:pt modelId="{115A9937-C267-486D-AE1A-E44BD774AAAB}" type="parTrans" cxnId="{9500CDD6-6586-49D1-B19A-BD12A984FBE5}">
      <dgm:prSet/>
      <dgm:spPr/>
      <dgm:t>
        <a:bodyPr/>
        <a:lstStyle/>
        <a:p>
          <a:endParaRPr lang="en-GB"/>
        </a:p>
      </dgm:t>
    </dgm:pt>
    <dgm:pt modelId="{27910267-1BAA-46BA-AF1C-52DEC91748CD}" type="sibTrans" cxnId="{9500CDD6-6586-49D1-B19A-BD12A984FBE5}">
      <dgm:prSet/>
      <dgm:spPr/>
      <dgm:t>
        <a:bodyPr/>
        <a:lstStyle/>
        <a:p>
          <a:endParaRPr lang="en-GB"/>
        </a:p>
      </dgm:t>
    </dgm:pt>
    <dgm:pt modelId="{B2F52F62-C6D1-4D86-8D8F-D59E4FECBBE6}">
      <dgm:prSet custT="1"/>
      <dgm:spPr>
        <a:solidFill>
          <a:srgbClr val="DDF0C8">
            <a:alpha val="90000"/>
          </a:srgbClr>
        </a:solidFill>
      </dgm:spPr>
      <dgm:t>
        <a:bodyPr/>
        <a:lstStyle/>
        <a:p>
          <a:r>
            <a:rPr lang="en-GB" sz="1200" dirty="0" smtClean="0">
              <a:solidFill>
                <a:schemeClr val="accent2"/>
              </a:solidFill>
            </a:rPr>
            <a:t>Travel activities of subcontracted service provider: copies of travel tickets, boarding passes, invoices and receipts</a:t>
          </a:r>
          <a:endParaRPr lang="en-GB" sz="1200" dirty="0">
            <a:solidFill>
              <a:schemeClr val="accent2"/>
            </a:solidFill>
          </a:endParaRPr>
        </a:p>
      </dgm:t>
    </dgm:pt>
    <dgm:pt modelId="{586C4BC3-7A63-4E20-B29F-1661B68E7CE1}" type="parTrans" cxnId="{50ABCCD6-C205-4053-A24E-C72C283428F6}">
      <dgm:prSet/>
      <dgm:spPr/>
      <dgm:t>
        <a:bodyPr/>
        <a:lstStyle/>
        <a:p>
          <a:endParaRPr lang="en-GB"/>
        </a:p>
      </dgm:t>
    </dgm:pt>
    <dgm:pt modelId="{82FFBDCA-9237-43BC-9A9D-3C8732069EB0}" type="sibTrans" cxnId="{50ABCCD6-C205-4053-A24E-C72C283428F6}">
      <dgm:prSet/>
      <dgm:spPr/>
      <dgm:t>
        <a:bodyPr/>
        <a:lstStyle/>
        <a:p>
          <a:endParaRPr lang="en-GB"/>
        </a:p>
      </dgm:t>
    </dgm:pt>
    <dgm:pt modelId="{C36F5788-815D-4B50-96DA-AF99AB58017C}">
      <dgm:prSet/>
      <dgm:spPr>
        <a:solidFill>
          <a:srgbClr val="DDF0C8">
            <a:alpha val="90000"/>
          </a:srgbClr>
        </a:solidFill>
      </dgm:spPr>
      <dgm:t>
        <a:bodyPr/>
        <a:lstStyle/>
        <a:p>
          <a:endParaRPr lang="en-GB" sz="800" dirty="0"/>
        </a:p>
      </dgm:t>
    </dgm:pt>
    <dgm:pt modelId="{50D44119-3BC5-4915-AC53-5618B0B412DD}" type="parTrans" cxnId="{EE92F066-F6D0-47C8-902B-9283601B75E3}">
      <dgm:prSet/>
      <dgm:spPr/>
      <dgm:t>
        <a:bodyPr/>
        <a:lstStyle/>
        <a:p>
          <a:endParaRPr lang="en-GB"/>
        </a:p>
      </dgm:t>
    </dgm:pt>
    <dgm:pt modelId="{E8EB771C-B679-4B25-9211-BC0A6B2657BC}" type="sibTrans" cxnId="{EE92F066-F6D0-47C8-902B-9283601B75E3}">
      <dgm:prSet/>
      <dgm:spPr/>
      <dgm:t>
        <a:bodyPr/>
        <a:lstStyle/>
        <a:p>
          <a:endParaRPr lang="en-GB"/>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2" custLinFactNeighborY="-3924">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2" custScaleX="97884" custScaleY="113358" custLinFactNeighborX="10841" custLinFactNeighborY="-2586">
        <dgm:presLayoutVars>
          <dgm:bulletEnabled val="1"/>
        </dgm:presLayoutVars>
      </dgm:prSet>
      <dgm:spPr/>
      <dgm:t>
        <a:bodyPr/>
        <a:lstStyle/>
        <a:p>
          <a:endParaRPr lang="en-GB"/>
        </a:p>
      </dgm:t>
    </dgm:pt>
    <dgm:pt modelId="{E064B1D2-53A1-42DD-9F22-992F3B58F880}" type="pres">
      <dgm:prSet presAssocID="{E9ABA45C-F190-46C1-AF2B-60BC6225EE73}" presName="sp" presStyleCnt="0"/>
      <dgm:spPr/>
    </dgm:pt>
    <dgm:pt modelId="{901BF4EC-A5E9-479D-931B-B2396C7F847D}" type="pres">
      <dgm:prSet presAssocID="{640C6B74-F1A4-4A72-A6CC-165600296157}" presName="linNode" presStyleCnt="0"/>
      <dgm:spPr/>
    </dgm:pt>
    <dgm:pt modelId="{DFB9F11B-6C80-4484-805E-524E384162F8}" type="pres">
      <dgm:prSet presAssocID="{640C6B74-F1A4-4A72-A6CC-165600296157}" presName="parentText" presStyleLbl="node1" presStyleIdx="1" presStyleCnt="2" custScaleY="120014">
        <dgm:presLayoutVars>
          <dgm:chMax val="1"/>
          <dgm:bulletEnabled val="1"/>
        </dgm:presLayoutVars>
      </dgm:prSet>
      <dgm:spPr/>
      <dgm:t>
        <a:bodyPr/>
        <a:lstStyle/>
        <a:p>
          <a:endParaRPr lang="en-GB"/>
        </a:p>
      </dgm:t>
    </dgm:pt>
    <dgm:pt modelId="{2503487A-F987-466F-943E-82029B83C061}" type="pres">
      <dgm:prSet presAssocID="{640C6B74-F1A4-4A72-A6CC-165600296157}" presName="descendantText" presStyleLbl="alignAccFollowNode1" presStyleIdx="1" presStyleCnt="2" custScaleX="98656" custScaleY="176063" custLinFactNeighborX="15056" custLinFactNeighborY="-3234">
        <dgm:presLayoutVars>
          <dgm:bulletEnabled val="1"/>
        </dgm:presLayoutVars>
      </dgm:prSet>
      <dgm:spPr/>
      <dgm:t>
        <a:bodyPr/>
        <a:lstStyle/>
        <a:p>
          <a:endParaRPr lang="en-GB"/>
        </a:p>
      </dgm:t>
    </dgm:pt>
  </dgm:ptLst>
  <dgm:cxnLst>
    <dgm:cxn modelId="{205DDBEF-A18A-4196-829C-876728096BCF}" srcId="{923D475A-0E96-4ABA-949A-7A904D2A3A5F}" destId="{126FFA38-81B7-4C93-A26D-D8D3BF216F66}" srcOrd="0" destOrd="0" parTransId="{BF8471F8-E9FB-4B5D-83E0-AE0EDB262609}" sibTransId="{E9ABA45C-F190-46C1-AF2B-60BC6225EE73}"/>
    <dgm:cxn modelId="{1B602FBB-6C30-4F2A-A796-92CA53DF3E0B}" srcId="{126FFA38-81B7-4C93-A26D-D8D3BF216F66}" destId="{9675EF6F-E754-41C1-8583-A82970B821D3}" srcOrd="3" destOrd="0" parTransId="{F86D7D1E-369A-462C-A4ED-B9EAC4E5B811}" sibTransId="{FB9639F3-D49B-491C-AB78-83960AD4483F}"/>
    <dgm:cxn modelId="{8341E228-2728-4B50-B675-F934819F73FF}" type="presOf" srcId="{126FFA38-81B7-4C93-A26D-D8D3BF216F66}" destId="{38984889-B8F5-45D9-969C-1FED934F4122}" srcOrd="0" destOrd="0" presId="urn:microsoft.com/office/officeart/2005/8/layout/vList5"/>
    <dgm:cxn modelId="{30DDEEC7-13E0-4241-B61A-84740DF4138B}" type="presOf" srcId="{C36F5788-815D-4B50-96DA-AF99AB58017C}" destId="{2503487A-F987-466F-943E-82029B83C061}" srcOrd="0" destOrd="5" presId="urn:microsoft.com/office/officeart/2005/8/layout/vList5"/>
    <dgm:cxn modelId="{23580A57-B31A-42FB-BCD1-BE3D25199ABE}" type="presOf" srcId="{164E65C7-33B0-4F9C-80FA-4BD6656100E2}" destId="{5EEFBD45-A2B7-409B-BBDE-7E2F0CB2F7DA}" srcOrd="0" destOrd="1" presId="urn:microsoft.com/office/officeart/2005/8/layout/vList5"/>
    <dgm:cxn modelId="{1C90F543-F178-4D5D-B9E4-D943C9496F48}" type="presOf" srcId="{640C6B74-F1A4-4A72-A6CC-165600296157}" destId="{DFB9F11B-6C80-4484-805E-524E384162F8}" srcOrd="0" destOrd="0" presId="urn:microsoft.com/office/officeart/2005/8/layout/vList5"/>
    <dgm:cxn modelId="{A1FBE6CB-BA73-448A-A865-E8D275FA4A84}" type="presOf" srcId="{9675EF6F-E754-41C1-8583-A82970B821D3}" destId="{5EEFBD45-A2B7-409B-BBDE-7E2F0CB2F7DA}" srcOrd="0" destOrd="3" presId="urn:microsoft.com/office/officeart/2005/8/layout/vList5"/>
    <dgm:cxn modelId="{C1F60EB1-72B2-468F-9136-05875968E900}" type="presOf" srcId="{C1E62A96-4768-444F-91B0-0B260B246428}" destId="{2503487A-F987-466F-943E-82029B83C061}" srcOrd="0" destOrd="2" presId="urn:microsoft.com/office/officeart/2005/8/layout/vList5"/>
    <dgm:cxn modelId="{52053117-CD74-4BB3-A15D-C1D32C896429}" srcId="{640C6B74-F1A4-4A72-A6CC-165600296157}" destId="{BDF400D5-AC11-428D-858B-45889689B67E}" srcOrd="0" destOrd="0" parTransId="{43C5E018-ADF8-45C6-81A4-28628532D325}" sibTransId="{75FC4B5B-01A1-4784-82CD-2B273478DA67}"/>
    <dgm:cxn modelId="{0A5EFD0F-34CF-4468-BB4B-1D8F352C3F05}" type="presOf" srcId="{C9C6387E-EE44-414D-8A93-D243C685FDE4}" destId="{2503487A-F987-466F-943E-82029B83C061}" srcOrd="0" destOrd="1" presId="urn:microsoft.com/office/officeart/2005/8/layout/vList5"/>
    <dgm:cxn modelId="{49FDED17-50CE-4E15-AE38-69CD55ACF203}" type="presOf" srcId="{9DB24D80-8F46-41ED-ABE7-94BADD9A905C}" destId="{5EEFBD45-A2B7-409B-BBDE-7E2F0CB2F7DA}" srcOrd="0" destOrd="0" presId="urn:microsoft.com/office/officeart/2005/8/layout/vList5"/>
    <dgm:cxn modelId="{4867F549-CA94-4B7B-959C-AA140EBE77D6}" type="presOf" srcId="{923D475A-0E96-4ABA-949A-7A904D2A3A5F}" destId="{E4F39CB3-0355-4E01-9CE0-FC04A6727E16}" srcOrd="0" destOrd="0" presId="urn:microsoft.com/office/officeart/2005/8/layout/vList5"/>
    <dgm:cxn modelId="{EE92F066-F6D0-47C8-902B-9283601B75E3}" srcId="{640C6B74-F1A4-4A72-A6CC-165600296157}" destId="{C36F5788-815D-4B50-96DA-AF99AB58017C}" srcOrd="5" destOrd="0" parTransId="{50D44119-3BC5-4915-AC53-5618B0B412DD}" sibTransId="{E8EB771C-B679-4B25-9211-BC0A6B2657BC}"/>
    <dgm:cxn modelId="{50ABCCD6-C205-4053-A24E-C72C283428F6}" srcId="{640C6B74-F1A4-4A72-A6CC-165600296157}" destId="{B2F52F62-C6D1-4D86-8D8F-D59E4FECBBE6}" srcOrd="4" destOrd="0" parTransId="{586C4BC3-7A63-4E20-B29F-1661B68E7CE1}" sibTransId="{82FFBDCA-9237-43BC-9A9D-3C8732069EB0}"/>
    <dgm:cxn modelId="{457812B0-4428-4FAC-8C53-AF0E99891888}" type="presOf" srcId="{8D9BDD66-FD2F-40F6-90FE-3FF4B90EFB1E}" destId="{2503487A-F987-466F-943E-82029B83C061}" srcOrd="0" destOrd="3" presId="urn:microsoft.com/office/officeart/2005/8/layout/vList5"/>
    <dgm:cxn modelId="{30683436-DE9C-4699-873B-3CBBD694147B}" srcId="{640C6B74-F1A4-4A72-A6CC-165600296157}" destId="{8D9BDD66-FD2F-40F6-90FE-3FF4B90EFB1E}" srcOrd="3" destOrd="0" parTransId="{98E959E8-029D-4989-A462-6A8BA275D8B3}" sibTransId="{26580C92-FBE0-4D36-8B18-31C48432643F}"/>
    <dgm:cxn modelId="{5FE22B63-4751-4AF1-9134-3067910EC719}" srcId="{640C6B74-F1A4-4A72-A6CC-165600296157}" destId="{C9C6387E-EE44-414D-8A93-D243C685FDE4}" srcOrd="1" destOrd="0" parTransId="{5762D618-AEEF-43AB-ABB4-B6337CC03B09}" sibTransId="{6B018D79-A690-4D5E-9443-6E32197F310F}"/>
    <dgm:cxn modelId="{36BED7AD-59A7-47BD-B951-5B8263CD0AF0}" type="presOf" srcId="{B2F52F62-C6D1-4D86-8D8F-D59E4FECBBE6}" destId="{2503487A-F987-466F-943E-82029B83C061}" srcOrd="0" destOrd="4" presId="urn:microsoft.com/office/officeart/2005/8/layout/vList5"/>
    <dgm:cxn modelId="{A4F692B0-4867-47B9-8131-5F2C0CF24719}" srcId="{923D475A-0E96-4ABA-949A-7A904D2A3A5F}" destId="{640C6B74-F1A4-4A72-A6CC-165600296157}" srcOrd="1" destOrd="0" parTransId="{CF844964-FD11-4144-840E-3D06401E9DED}" sibTransId="{65084A2D-A714-4378-B346-1B543E102544}"/>
    <dgm:cxn modelId="{CFBB2597-4BB6-4CD2-9125-9872E43F4C6E}" type="presOf" srcId="{BDF400D5-AC11-428D-858B-45889689B67E}" destId="{2503487A-F987-466F-943E-82029B83C061}" srcOrd="0" destOrd="0" presId="urn:microsoft.com/office/officeart/2005/8/layout/vList5"/>
    <dgm:cxn modelId="{9500CDD6-6586-49D1-B19A-BD12A984FBE5}" srcId="{640C6B74-F1A4-4A72-A6CC-165600296157}" destId="{C1E62A96-4768-444F-91B0-0B260B246428}" srcOrd="2" destOrd="0" parTransId="{115A9937-C267-486D-AE1A-E44BD774AAAB}" sibTransId="{27910267-1BAA-46BA-AF1C-52DEC91748CD}"/>
    <dgm:cxn modelId="{4C004DC3-5125-4968-8A9C-1AB63E3B9049}" type="presOf" srcId="{082AD1BE-FF58-463A-9718-1D90C40CF421}" destId="{5EEFBD45-A2B7-409B-BBDE-7E2F0CB2F7DA}" srcOrd="0" destOrd="2" presId="urn:microsoft.com/office/officeart/2005/8/layout/vList5"/>
    <dgm:cxn modelId="{399DF790-6182-46DC-9738-907000284183}" srcId="{126FFA38-81B7-4C93-A26D-D8D3BF216F66}" destId="{164E65C7-33B0-4F9C-80FA-4BD6656100E2}" srcOrd="1" destOrd="0" parTransId="{CFE330B2-3B5B-486A-A036-B5DA68C09DF4}" sibTransId="{F692A272-53AD-4489-9628-3F2C9C87939C}"/>
    <dgm:cxn modelId="{6B912DBF-F464-483F-A945-6A39BCDBF9DC}" srcId="{126FFA38-81B7-4C93-A26D-D8D3BF216F66}" destId="{9DB24D80-8F46-41ED-ABE7-94BADD9A905C}" srcOrd="0" destOrd="0" parTransId="{AE631E3D-263F-4573-9EE7-D10EEE0C9B08}" sibTransId="{F179C70A-CAFB-4A4D-9288-AFA818FD8751}"/>
    <dgm:cxn modelId="{520D4102-957D-4782-9D73-B9FABE0D3598}" srcId="{126FFA38-81B7-4C93-A26D-D8D3BF216F66}" destId="{082AD1BE-FF58-463A-9718-1D90C40CF421}" srcOrd="2" destOrd="0" parTransId="{A2624D97-2C5A-497B-ACC8-17D2A2E11A57}" sibTransId="{D7BE5792-BDB7-400E-99A5-A1EE0C07C340}"/>
    <dgm:cxn modelId="{C16847B6-0791-48A1-A411-FE71C258E738}" type="presParOf" srcId="{E4F39CB3-0355-4E01-9CE0-FC04A6727E16}" destId="{E3982B90-0880-46CE-9A95-E9BE5FB93633}" srcOrd="0" destOrd="0" presId="urn:microsoft.com/office/officeart/2005/8/layout/vList5"/>
    <dgm:cxn modelId="{902AA68E-C694-4302-802C-7309AA302F2C}" type="presParOf" srcId="{E3982B90-0880-46CE-9A95-E9BE5FB93633}" destId="{38984889-B8F5-45D9-969C-1FED934F4122}" srcOrd="0" destOrd="0" presId="urn:microsoft.com/office/officeart/2005/8/layout/vList5"/>
    <dgm:cxn modelId="{B1CA8747-F0C0-4558-8F23-F533A7834347}" type="presParOf" srcId="{E3982B90-0880-46CE-9A95-E9BE5FB93633}" destId="{5EEFBD45-A2B7-409B-BBDE-7E2F0CB2F7DA}" srcOrd="1" destOrd="0" presId="urn:microsoft.com/office/officeart/2005/8/layout/vList5"/>
    <dgm:cxn modelId="{755621C8-4887-4885-8C40-0AC8768C257A}" type="presParOf" srcId="{E4F39CB3-0355-4E01-9CE0-FC04A6727E16}" destId="{E064B1D2-53A1-42DD-9F22-992F3B58F880}" srcOrd="1" destOrd="0" presId="urn:microsoft.com/office/officeart/2005/8/layout/vList5"/>
    <dgm:cxn modelId="{3B0DAE5D-2949-48E9-92F1-909951BB3CF1}" type="presParOf" srcId="{E4F39CB3-0355-4E01-9CE0-FC04A6727E16}" destId="{901BF4EC-A5E9-479D-931B-B2396C7F847D}" srcOrd="2" destOrd="0" presId="urn:microsoft.com/office/officeart/2005/8/layout/vList5"/>
    <dgm:cxn modelId="{F516188F-4780-494C-8FC0-64496F5486AE}" type="presParOf" srcId="{901BF4EC-A5E9-479D-931B-B2396C7F847D}" destId="{DFB9F11B-6C80-4484-805E-524E384162F8}" srcOrd="0" destOrd="0" presId="urn:microsoft.com/office/officeart/2005/8/layout/vList5"/>
    <dgm:cxn modelId="{A854B9B7-E097-4777-96BB-D3233C92CD3A}" type="presParOf" srcId="{901BF4EC-A5E9-479D-931B-B2396C7F847D}" destId="{2503487A-F987-466F-943E-82029B83C0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600" dirty="0" smtClean="0"/>
            <a:t>Staff</a:t>
          </a:r>
          <a:r>
            <a:rPr lang="en-GB" sz="2600" baseline="0" dirty="0" smtClean="0"/>
            <a:t> Costs</a:t>
          </a:r>
          <a:endParaRPr lang="en-GB" sz="2600"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endParaRPr lang="en-GB" sz="1200" dirty="0">
            <a:solidFill>
              <a:schemeClr val="accent2"/>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719C9B89-9EF7-4918-8D21-2D1170DD328A}">
      <dgm:prSet custT="1"/>
      <dgm:spPr/>
      <dgm:t>
        <a:bodyPr/>
        <a:lstStyle/>
        <a:p>
          <a:r>
            <a:rPr lang="en-GB" sz="1300" i="1" dirty="0">
              <a:solidFill>
                <a:srgbClr val="FF0000"/>
              </a:solidFill>
            </a:rPr>
            <a:t>Joint Declaration </a:t>
          </a:r>
          <a:r>
            <a:rPr lang="en-GB" sz="1300" i="1" dirty="0" smtClean="0">
              <a:solidFill>
                <a:srgbClr val="FF0000"/>
              </a:solidFill>
            </a:rPr>
            <a:t>(EACEA template)</a:t>
          </a:r>
          <a:endParaRPr lang="en-GB" sz="1300" i="1" dirty="0">
            <a:solidFill>
              <a:srgbClr val="FF0000"/>
            </a:solidFill>
          </a:endParaRPr>
        </a:p>
      </dgm:t>
    </dgm:pt>
    <dgm:pt modelId="{281ED00B-E2DA-4534-BFBE-B7244720CFA6}" type="parTrans" cxnId="{56307A44-AAB9-42AD-8840-F8FF81BA1BE7}">
      <dgm:prSet/>
      <dgm:spPr/>
      <dgm:t>
        <a:bodyPr/>
        <a:lstStyle/>
        <a:p>
          <a:endParaRPr lang="en-GB"/>
        </a:p>
      </dgm:t>
    </dgm:pt>
    <dgm:pt modelId="{38F4583A-1084-4BE1-9A47-0EF8E550AF64}" type="sibTrans" cxnId="{56307A44-AAB9-42AD-8840-F8FF81BA1BE7}">
      <dgm:prSet/>
      <dgm:spPr/>
      <dgm:t>
        <a:bodyPr/>
        <a:lstStyle/>
        <a:p>
          <a:endParaRPr lang="en-GB"/>
        </a:p>
      </dgm:t>
    </dgm:pt>
    <dgm:pt modelId="{0D898741-113C-4AD9-8E71-737AE9801298}">
      <dgm:prSet custT="1"/>
      <dgm:spPr/>
      <dgm:t>
        <a:bodyPr/>
        <a:lstStyle/>
        <a:p>
          <a:r>
            <a:rPr lang="en-GB" sz="1300" i="1" dirty="0" smtClean="0">
              <a:solidFill>
                <a:srgbClr val="FF0000"/>
              </a:solidFill>
            </a:rPr>
            <a:t>Time-sheets (EACEA template)</a:t>
          </a:r>
          <a:endParaRPr lang="en-GB" sz="1300" i="1" dirty="0">
            <a:solidFill>
              <a:srgbClr val="FF0000"/>
            </a:solidFill>
          </a:endParaRPr>
        </a:p>
      </dgm:t>
    </dgm:pt>
    <dgm:pt modelId="{006F2B43-2562-48DC-A801-4547A8766604}" type="parTrans" cxnId="{CF53067B-3BE8-42EC-8BB5-1BAF2A35EB57}">
      <dgm:prSet/>
      <dgm:spPr/>
      <dgm:t>
        <a:bodyPr/>
        <a:lstStyle/>
        <a:p>
          <a:endParaRPr lang="en-GB"/>
        </a:p>
      </dgm:t>
    </dgm:pt>
    <dgm:pt modelId="{D6FB9729-2942-4E39-911B-830DA7507187}" type="sibTrans" cxnId="{CF53067B-3BE8-42EC-8BB5-1BAF2A35EB57}">
      <dgm:prSet/>
      <dgm:spPr/>
      <dgm:t>
        <a:bodyPr/>
        <a:lstStyle/>
        <a:p>
          <a:endParaRPr lang="en-GB"/>
        </a:p>
      </dgm:t>
    </dgm:pt>
    <dgm:pt modelId="{1EA5E6EC-DDFF-40F6-A0F3-0076E110C76A}">
      <dgm:prSet custT="1"/>
      <dgm:spPr/>
      <dgm:t>
        <a:bodyPr/>
        <a:lstStyle/>
        <a:p>
          <a:r>
            <a:rPr lang="en-GB" sz="1300" dirty="0">
              <a:solidFill>
                <a:schemeClr val="accent2"/>
              </a:solidFill>
            </a:rPr>
            <a:t>Proof of formal contractual relationship </a:t>
          </a:r>
        </a:p>
      </dgm:t>
    </dgm:pt>
    <dgm:pt modelId="{94FA340F-DB12-4DFE-A84A-3ECC4179EF0D}" type="parTrans" cxnId="{9DAFDFA1-0878-432A-9597-1189B4B6E470}">
      <dgm:prSet/>
      <dgm:spPr/>
      <dgm:t>
        <a:bodyPr/>
        <a:lstStyle/>
        <a:p>
          <a:endParaRPr lang="en-GB"/>
        </a:p>
      </dgm:t>
    </dgm:pt>
    <dgm:pt modelId="{A8B8658F-B9D0-4820-9ED6-23066BC1CE3E}" type="sibTrans" cxnId="{9DAFDFA1-0878-432A-9597-1189B4B6E470}">
      <dgm:prSet/>
      <dgm:spPr/>
      <dgm:t>
        <a:bodyPr/>
        <a:lstStyle/>
        <a:p>
          <a:endParaRPr lang="en-GB"/>
        </a:p>
      </dgm:t>
    </dgm:pt>
    <dgm:pt modelId="{A86CC5B7-4E31-4B60-99CF-FEB25BE56D67}">
      <dgm:prSet custT="1"/>
      <dgm:spPr/>
      <dgm:t>
        <a:bodyPr/>
        <a:lstStyle/>
        <a:p>
          <a:r>
            <a:rPr lang="en-GB" sz="1300" dirty="0">
              <a:solidFill>
                <a:schemeClr val="accent2"/>
              </a:solidFill>
            </a:rPr>
            <a:t>Any evidence justifying the workload and activities/outputs (e.g. attendance lists for lectures given, tangible outputs / products, salary slips, etc.)</a:t>
          </a:r>
        </a:p>
      </dgm:t>
    </dgm:pt>
    <dgm:pt modelId="{D8D37BC3-4380-4B3C-A942-7F53B6136E41}" type="parTrans" cxnId="{26D28282-77CF-4EBD-9D3F-4FE43DED90C6}">
      <dgm:prSet/>
      <dgm:spPr/>
      <dgm:t>
        <a:bodyPr/>
        <a:lstStyle/>
        <a:p>
          <a:endParaRPr lang="en-GB"/>
        </a:p>
      </dgm:t>
    </dgm:pt>
    <dgm:pt modelId="{9B123CB1-A212-4E8B-A068-DFD77B15CB1D}" type="sibTrans" cxnId="{26D28282-77CF-4EBD-9D3F-4FE43DED90C6}">
      <dgm:prSet/>
      <dgm:spPr/>
      <dgm:t>
        <a:bodyPr/>
        <a:lstStyle/>
        <a:p>
          <a:endParaRPr lang="en-GB"/>
        </a:p>
      </dgm:t>
    </dgm:pt>
    <dgm:pt modelId="{A5355A7B-E21B-4DC9-9243-36EF8C58508D}">
      <dgm:prSet custT="1"/>
      <dgm:spPr/>
      <dgm:t>
        <a:bodyPr/>
        <a:lstStyle/>
        <a:p>
          <a:endParaRPr lang="en-GB" sz="1200" dirty="0">
            <a:solidFill>
              <a:schemeClr val="accent2"/>
            </a:solidFill>
          </a:endParaRPr>
        </a:p>
      </dgm:t>
    </dgm:pt>
    <dgm:pt modelId="{E8E69068-C80A-43F5-902D-B45BD5521BF3}" type="parTrans" cxnId="{36B5AB47-5183-4EC8-9013-1B390806F958}">
      <dgm:prSet/>
      <dgm:spPr/>
      <dgm:t>
        <a:bodyPr/>
        <a:lstStyle/>
        <a:p>
          <a:endParaRPr lang="en-GB"/>
        </a:p>
      </dgm:t>
    </dgm:pt>
    <dgm:pt modelId="{262B6081-0AD0-4048-B404-2AE51F5B0471}" type="sibTrans" cxnId="{36B5AB47-5183-4EC8-9013-1B390806F958}">
      <dgm:prSet/>
      <dgm:spPr/>
      <dgm:t>
        <a:bodyPr/>
        <a:lstStyle/>
        <a:p>
          <a:endParaRPr lang="en-GB"/>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5768" custScaleY="79067" custLinFactNeighborX="-1044" custLinFactNeighborY="1983">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1" custScaleX="105310" custScaleY="105058" custLinFactNeighborX="12125" custLinFactNeighborY="1567">
        <dgm:presLayoutVars>
          <dgm:bulletEnabled val="1"/>
        </dgm:presLayoutVars>
      </dgm:prSet>
      <dgm:spPr/>
      <dgm:t>
        <a:bodyPr/>
        <a:lstStyle/>
        <a:p>
          <a:endParaRPr lang="en-GB"/>
        </a:p>
      </dgm:t>
    </dgm:pt>
  </dgm:ptLst>
  <dgm:cxnLst>
    <dgm:cxn modelId="{56307A44-AAB9-42AD-8840-F8FF81BA1BE7}" srcId="{126FFA38-81B7-4C93-A26D-D8D3BF216F66}" destId="{719C9B89-9EF7-4918-8D21-2D1170DD328A}" srcOrd="1" destOrd="0" parTransId="{281ED00B-E2DA-4534-BFBE-B7244720CFA6}" sibTransId="{38F4583A-1084-4BE1-9A47-0EF8E550AF64}"/>
    <dgm:cxn modelId="{6EB9ABCF-4C40-4035-9483-0E0CBA8CD6EE}" type="presOf" srcId="{A86CC5B7-4E31-4B60-99CF-FEB25BE56D67}" destId="{5EEFBD45-A2B7-409B-BBDE-7E2F0CB2F7DA}" srcOrd="0" destOrd="4" presId="urn:microsoft.com/office/officeart/2005/8/layout/vList5"/>
    <dgm:cxn modelId="{85F7FF26-B3AC-4E12-9DC9-C6FF467E13CA}" type="presOf" srcId="{0D898741-113C-4AD9-8E71-737AE9801298}" destId="{5EEFBD45-A2B7-409B-BBDE-7E2F0CB2F7DA}" srcOrd="0" destOrd="2" presId="urn:microsoft.com/office/officeart/2005/8/layout/vList5"/>
    <dgm:cxn modelId="{5736057E-3A33-4E10-8525-52355C4219A3}" type="presOf" srcId="{126FFA38-81B7-4C93-A26D-D8D3BF216F66}" destId="{38984889-B8F5-45D9-969C-1FED934F4122}" srcOrd="0" destOrd="0" presId="urn:microsoft.com/office/officeart/2005/8/layout/vList5"/>
    <dgm:cxn modelId="{85C0BC25-00FF-455D-8B74-2CACD26C53B5}" type="presOf" srcId="{A5355A7B-E21B-4DC9-9243-36EF8C58508D}" destId="{5EEFBD45-A2B7-409B-BBDE-7E2F0CB2F7DA}" srcOrd="0" destOrd="5" presId="urn:microsoft.com/office/officeart/2005/8/layout/vList5"/>
    <dgm:cxn modelId="{E26914B6-9436-45BF-A7C0-987E965E635E}" type="presOf" srcId="{719C9B89-9EF7-4918-8D21-2D1170DD328A}" destId="{5EEFBD45-A2B7-409B-BBDE-7E2F0CB2F7DA}" srcOrd="0" destOrd="1" presId="urn:microsoft.com/office/officeart/2005/8/layout/vList5"/>
    <dgm:cxn modelId="{36B5AB47-5183-4EC8-9013-1B390806F958}" srcId="{126FFA38-81B7-4C93-A26D-D8D3BF216F66}" destId="{A5355A7B-E21B-4DC9-9243-36EF8C58508D}" srcOrd="5" destOrd="0" parTransId="{E8E69068-C80A-43F5-902D-B45BD5521BF3}" sibTransId="{262B6081-0AD0-4048-B404-2AE51F5B0471}"/>
    <dgm:cxn modelId="{9DAFDFA1-0878-432A-9597-1189B4B6E470}" srcId="{126FFA38-81B7-4C93-A26D-D8D3BF216F66}" destId="{1EA5E6EC-DDFF-40F6-A0F3-0076E110C76A}" srcOrd="3" destOrd="0" parTransId="{94FA340F-DB12-4DFE-A84A-3ECC4179EF0D}" sibTransId="{A8B8658F-B9D0-4820-9ED6-23066BC1CE3E}"/>
    <dgm:cxn modelId="{7420FCCF-4A61-46F9-A23D-79D1D3E85A1E}" type="presOf" srcId="{923D475A-0E96-4ABA-949A-7A904D2A3A5F}" destId="{E4F39CB3-0355-4E01-9CE0-FC04A6727E16}" srcOrd="0" destOrd="0" presId="urn:microsoft.com/office/officeart/2005/8/layout/vList5"/>
    <dgm:cxn modelId="{26D28282-77CF-4EBD-9D3F-4FE43DED90C6}" srcId="{126FFA38-81B7-4C93-A26D-D8D3BF216F66}" destId="{A86CC5B7-4E31-4B60-99CF-FEB25BE56D67}" srcOrd="4" destOrd="0" parTransId="{D8D37BC3-4380-4B3C-A942-7F53B6136E41}" sibTransId="{9B123CB1-A212-4E8B-A068-DFD77B15CB1D}"/>
    <dgm:cxn modelId="{A7F6AEED-0BEB-494B-978C-7BAE319930DA}" type="presOf" srcId="{1EA5E6EC-DDFF-40F6-A0F3-0076E110C76A}" destId="{5EEFBD45-A2B7-409B-BBDE-7E2F0CB2F7DA}" srcOrd="0" destOrd="3" presId="urn:microsoft.com/office/officeart/2005/8/layout/vList5"/>
    <dgm:cxn modelId="{CF53067B-3BE8-42EC-8BB5-1BAF2A35EB57}" srcId="{126FFA38-81B7-4C93-A26D-D8D3BF216F66}" destId="{0D898741-113C-4AD9-8E71-737AE9801298}" srcOrd="2" destOrd="0" parTransId="{006F2B43-2562-48DC-A801-4547A8766604}" sibTransId="{D6FB9729-2942-4E39-911B-830DA7507187}"/>
    <dgm:cxn modelId="{6B912DBF-F464-483F-A945-6A39BCDBF9DC}" srcId="{126FFA38-81B7-4C93-A26D-D8D3BF216F66}" destId="{9DB24D80-8F46-41ED-ABE7-94BADD9A905C}" srcOrd="0" destOrd="0" parTransId="{AE631E3D-263F-4573-9EE7-D10EEE0C9B08}" sibTransId="{F179C70A-CAFB-4A4D-9288-AFA818FD8751}"/>
    <dgm:cxn modelId="{205DDBEF-A18A-4196-829C-876728096BCF}" srcId="{923D475A-0E96-4ABA-949A-7A904D2A3A5F}" destId="{126FFA38-81B7-4C93-A26D-D8D3BF216F66}" srcOrd="0" destOrd="0" parTransId="{BF8471F8-E9FB-4B5D-83E0-AE0EDB262609}" sibTransId="{E9ABA45C-F190-46C1-AF2B-60BC6225EE73}"/>
    <dgm:cxn modelId="{F735423C-E298-4B71-868B-E399E9A7A0C0}" type="presOf" srcId="{9DB24D80-8F46-41ED-ABE7-94BADD9A905C}" destId="{5EEFBD45-A2B7-409B-BBDE-7E2F0CB2F7DA}" srcOrd="0" destOrd="0" presId="urn:microsoft.com/office/officeart/2005/8/layout/vList5"/>
    <dgm:cxn modelId="{6949A741-3296-4E89-849E-F1346B7C783E}" type="presParOf" srcId="{E4F39CB3-0355-4E01-9CE0-FC04A6727E16}" destId="{E3982B90-0880-46CE-9A95-E9BE5FB93633}" srcOrd="0" destOrd="0" presId="urn:microsoft.com/office/officeart/2005/8/layout/vList5"/>
    <dgm:cxn modelId="{158CC9D5-07C2-40F2-BB43-8D9A41F9AEF0}" type="presParOf" srcId="{E3982B90-0880-46CE-9A95-E9BE5FB93633}" destId="{38984889-B8F5-45D9-969C-1FED934F4122}" srcOrd="0" destOrd="0" presId="urn:microsoft.com/office/officeart/2005/8/layout/vList5"/>
    <dgm:cxn modelId="{40497FF8-ABAC-41F7-8034-DF36D5BDC056}"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D475A-0E96-4ABA-949A-7A904D2A3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6FFA38-81B7-4C93-A26D-D8D3BF216F66}">
      <dgm:prSet phldrT="[Text]" custT="1"/>
      <dgm:spPr>
        <a:solidFill>
          <a:schemeClr val="accent1">
            <a:lumMod val="75000"/>
          </a:schemeClr>
        </a:solidFill>
      </dgm:spPr>
      <dgm:t>
        <a:bodyPr/>
        <a:lstStyle/>
        <a:p>
          <a:r>
            <a:rPr lang="en-GB" sz="2000" dirty="0" smtClean="0"/>
            <a:t>Travel and Costs of Stay </a:t>
          </a:r>
          <a:endParaRPr lang="en-GB" sz="2000" dirty="0"/>
        </a:p>
      </dgm:t>
    </dgm:pt>
    <dgm:pt modelId="{BF8471F8-E9FB-4B5D-83E0-AE0EDB262609}" type="parTrans" cxnId="{205DDBEF-A18A-4196-829C-876728096BCF}">
      <dgm:prSet/>
      <dgm:spPr/>
      <dgm:t>
        <a:bodyPr/>
        <a:lstStyle/>
        <a:p>
          <a:endParaRPr lang="en-GB"/>
        </a:p>
      </dgm:t>
    </dgm:pt>
    <dgm:pt modelId="{E9ABA45C-F190-46C1-AF2B-60BC6225EE73}" type="sibTrans" cxnId="{205DDBEF-A18A-4196-829C-876728096BCF}">
      <dgm:prSet/>
      <dgm:spPr/>
      <dgm:t>
        <a:bodyPr/>
        <a:lstStyle/>
        <a:p>
          <a:endParaRPr lang="en-GB"/>
        </a:p>
      </dgm:t>
    </dgm:pt>
    <dgm:pt modelId="{9DB24D80-8F46-41ED-ABE7-94BADD9A905C}">
      <dgm:prSet phldrT="[Text]" custT="1"/>
      <dgm:spPr>
        <a:solidFill>
          <a:srgbClr val="DDF0C8">
            <a:alpha val="90000"/>
          </a:srgbClr>
        </a:solidFill>
      </dgm:spPr>
      <dgm:t>
        <a:bodyPr/>
        <a:lstStyle/>
        <a:p>
          <a:pPr marL="114300" indent="0"/>
          <a:endParaRPr lang="en-GB" sz="1200" dirty="0">
            <a:solidFill>
              <a:schemeClr val="accent2"/>
            </a:solidFill>
          </a:endParaRPr>
        </a:p>
      </dgm:t>
    </dgm:pt>
    <dgm:pt modelId="{AE631E3D-263F-4573-9EE7-D10EEE0C9B08}" type="parTrans" cxnId="{6B912DBF-F464-483F-A945-6A39BCDBF9DC}">
      <dgm:prSet/>
      <dgm:spPr/>
      <dgm:t>
        <a:bodyPr/>
        <a:lstStyle/>
        <a:p>
          <a:endParaRPr lang="en-GB"/>
        </a:p>
      </dgm:t>
    </dgm:pt>
    <dgm:pt modelId="{F179C70A-CAFB-4A4D-9288-AFA818FD8751}" type="sibTrans" cxnId="{6B912DBF-F464-483F-A945-6A39BCDBF9DC}">
      <dgm:prSet/>
      <dgm:spPr/>
      <dgm:t>
        <a:bodyPr/>
        <a:lstStyle/>
        <a:p>
          <a:endParaRPr lang="en-GB"/>
        </a:p>
      </dgm:t>
    </dgm:pt>
    <dgm:pt modelId="{035C0EC2-FBB6-4A26-AAC3-44E8F2CFCB4A}">
      <dgm:prSet custT="1"/>
      <dgm:spPr/>
      <dgm:t>
        <a:bodyPr/>
        <a:lstStyle/>
        <a:p>
          <a:pPr marL="177800" indent="-177800"/>
          <a:r>
            <a:rPr lang="en-GB" sz="1300" i="1" dirty="0">
              <a:solidFill>
                <a:srgbClr val="FF0000"/>
              </a:solidFill>
            </a:rPr>
            <a:t>Individual Travel </a:t>
          </a:r>
          <a:r>
            <a:rPr lang="en-GB" sz="1300" i="1" dirty="0" smtClean="0">
              <a:solidFill>
                <a:srgbClr val="FF0000"/>
              </a:solidFill>
            </a:rPr>
            <a:t>Report (EACEA templates) </a:t>
          </a:r>
          <a:r>
            <a:rPr lang="en-GB" sz="1300" i="1" dirty="0">
              <a:solidFill>
                <a:srgbClr val="FF0000"/>
              </a:solidFill>
            </a:rPr>
            <a:t>+ </a:t>
          </a:r>
          <a:r>
            <a:rPr lang="en-GB" sz="1300" i="0" dirty="0">
              <a:solidFill>
                <a:srgbClr val="0F5494"/>
              </a:solidFill>
            </a:rPr>
            <a:t>Supporting </a:t>
          </a:r>
          <a:r>
            <a:rPr lang="en-GB" sz="1300" i="0" dirty="0" smtClean="0">
              <a:solidFill>
                <a:srgbClr val="0F5494"/>
              </a:solidFill>
            </a:rPr>
            <a:t>documents</a:t>
          </a:r>
          <a:endParaRPr lang="en-GB" sz="1300" i="0" dirty="0">
            <a:solidFill>
              <a:srgbClr val="0F5494"/>
            </a:solidFill>
          </a:endParaRPr>
        </a:p>
      </dgm:t>
    </dgm:pt>
    <dgm:pt modelId="{5A7A5263-0B54-4DDD-968C-C278CA7C653E}" type="parTrans" cxnId="{3DA6850B-3117-40BB-94D3-11274411F95A}">
      <dgm:prSet/>
      <dgm:spPr/>
      <dgm:t>
        <a:bodyPr/>
        <a:lstStyle/>
        <a:p>
          <a:endParaRPr lang="en-GB"/>
        </a:p>
      </dgm:t>
    </dgm:pt>
    <dgm:pt modelId="{F1CC613A-78F5-47CB-956E-3A8547AA20AC}" type="sibTrans" cxnId="{3DA6850B-3117-40BB-94D3-11274411F95A}">
      <dgm:prSet/>
      <dgm:spPr/>
      <dgm:t>
        <a:bodyPr/>
        <a:lstStyle/>
        <a:p>
          <a:endParaRPr lang="en-GB"/>
        </a:p>
      </dgm:t>
    </dgm:pt>
    <dgm:pt modelId="{48EA4877-7DAF-405B-B3CE-E868CCBE6A1D}">
      <dgm:prSet custT="1"/>
      <dgm:spPr/>
      <dgm:t>
        <a:bodyPr/>
        <a:lstStyle/>
        <a:p>
          <a:pPr marL="177800" indent="-177800"/>
          <a:r>
            <a:rPr lang="en-GB" sz="1300" dirty="0">
              <a:solidFill>
                <a:schemeClr val="accent2"/>
              </a:solidFill>
            </a:rPr>
            <a:t>(e.g. travel tickets, boarding passes, invoices, receipts, proof of attendance in </a:t>
          </a:r>
          <a:r>
            <a:rPr lang="en-GB" sz="1300" dirty="0" smtClean="0">
              <a:solidFill>
                <a:schemeClr val="accent2"/>
              </a:solidFill>
            </a:rPr>
            <a:t>meetings</a:t>
          </a:r>
          <a:r>
            <a:rPr lang="en-GB" sz="1300" dirty="0">
              <a:solidFill>
                <a:schemeClr val="accent2"/>
              </a:solidFill>
            </a:rPr>
            <a:t>, agendas, tangible outputs/products, minutes)*</a:t>
          </a:r>
        </a:p>
      </dgm:t>
    </dgm:pt>
    <dgm:pt modelId="{158E694A-37D9-4D78-B608-33B4513743E8}" type="parTrans" cxnId="{41C4C956-2CAB-4152-9CDC-03B969C02663}">
      <dgm:prSet/>
      <dgm:spPr/>
      <dgm:t>
        <a:bodyPr/>
        <a:lstStyle/>
        <a:p>
          <a:endParaRPr lang="en-GB"/>
        </a:p>
      </dgm:t>
    </dgm:pt>
    <dgm:pt modelId="{CFEAA856-70BE-4370-B91D-A2DF04E94CB3}" type="sibTrans" cxnId="{41C4C956-2CAB-4152-9CDC-03B969C02663}">
      <dgm:prSet/>
      <dgm:spPr/>
      <dgm:t>
        <a:bodyPr/>
        <a:lstStyle/>
        <a:p>
          <a:endParaRPr lang="en-GB"/>
        </a:p>
      </dgm:t>
    </dgm:pt>
    <dgm:pt modelId="{751426D2-7D29-49AF-A098-5A1DBD3EAB18}">
      <dgm:prSet custT="1"/>
      <dgm:spPr/>
      <dgm:t>
        <a:bodyPr/>
        <a:lstStyle/>
        <a:p>
          <a:pPr marL="177800" indent="-177800"/>
          <a:endParaRPr lang="en-GB" sz="1200" dirty="0">
            <a:solidFill>
              <a:schemeClr val="accent2"/>
            </a:solidFill>
          </a:endParaRPr>
        </a:p>
      </dgm:t>
    </dgm:pt>
    <dgm:pt modelId="{28273BDE-A0A6-4635-85A2-0645FC333BBF}" type="parTrans" cxnId="{CA22C816-BE96-4C2E-B6DC-66D63462B4F1}">
      <dgm:prSet/>
      <dgm:spPr/>
      <dgm:t>
        <a:bodyPr/>
        <a:lstStyle/>
        <a:p>
          <a:endParaRPr lang="en-GB"/>
        </a:p>
      </dgm:t>
    </dgm:pt>
    <dgm:pt modelId="{1026EB86-7FC7-4202-8B99-54CF5D63620B}" type="sibTrans" cxnId="{CA22C816-BE96-4C2E-B6DC-66D63462B4F1}">
      <dgm:prSet/>
      <dgm:spPr/>
      <dgm:t>
        <a:bodyPr/>
        <a:lstStyle/>
        <a:p>
          <a:endParaRPr lang="en-GB"/>
        </a:p>
      </dgm:t>
    </dgm:pt>
    <dgm:pt modelId="{5F2F356A-90EC-4117-BC37-9869AD7D83DC}">
      <dgm:prSet custT="1"/>
      <dgm:spPr/>
      <dgm:t>
        <a:bodyPr/>
        <a:lstStyle/>
        <a:p>
          <a:pPr marL="114300" indent="0"/>
          <a:endParaRPr lang="en-GB" sz="1200" dirty="0">
            <a:solidFill>
              <a:schemeClr val="accent2"/>
            </a:solidFill>
          </a:endParaRPr>
        </a:p>
      </dgm:t>
    </dgm:pt>
    <dgm:pt modelId="{E4533D71-630E-449B-A826-40CC229097E7}" type="parTrans" cxnId="{CEDF2EAB-1A77-49CA-8EC5-F768372FF429}">
      <dgm:prSet/>
      <dgm:spPr/>
      <dgm:t>
        <a:bodyPr/>
        <a:lstStyle/>
        <a:p>
          <a:endParaRPr lang="en-GB"/>
        </a:p>
      </dgm:t>
    </dgm:pt>
    <dgm:pt modelId="{8747E189-D0BD-4097-89F4-9F52FC2330A3}" type="sibTrans" cxnId="{CEDF2EAB-1A77-49CA-8EC5-F768372FF429}">
      <dgm:prSet/>
      <dgm:spPr/>
      <dgm:t>
        <a:bodyPr/>
        <a:lstStyle/>
        <a:p>
          <a:endParaRPr lang="en-GB"/>
        </a:p>
      </dgm:t>
    </dgm:pt>
    <dgm:pt modelId="{7B1F7DE0-CAFB-4FC7-BE08-119CFE283438}">
      <dgm:prSet custT="1"/>
      <dgm:spPr/>
      <dgm:t>
        <a:bodyPr/>
        <a:lstStyle/>
        <a:p>
          <a:pPr marL="114300" indent="0"/>
          <a:endParaRPr lang="en-GB" sz="1300" dirty="0">
            <a:solidFill>
              <a:schemeClr val="accent2"/>
            </a:solidFill>
          </a:endParaRPr>
        </a:p>
      </dgm:t>
    </dgm:pt>
    <dgm:pt modelId="{4858F656-FB03-4F6B-85A4-357430B8E06B}" type="parTrans" cxnId="{C2672632-16DB-4A11-A805-DCD3E42E892D}">
      <dgm:prSet/>
      <dgm:spPr/>
      <dgm:t>
        <a:bodyPr/>
        <a:lstStyle/>
        <a:p>
          <a:endParaRPr lang="en-GB"/>
        </a:p>
      </dgm:t>
    </dgm:pt>
    <dgm:pt modelId="{A7C2EF41-D411-49C7-B195-65F9F88D3DF9}" type="sibTrans" cxnId="{C2672632-16DB-4A11-A805-DCD3E42E892D}">
      <dgm:prSet/>
      <dgm:spPr/>
      <dgm:t>
        <a:bodyPr/>
        <a:lstStyle/>
        <a:p>
          <a:endParaRPr lang="en-GB"/>
        </a:p>
      </dgm:t>
    </dgm:pt>
    <dgm:pt modelId="{E4F39CB3-0355-4E01-9CE0-FC04A6727E16}" type="pres">
      <dgm:prSet presAssocID="{923D475A-0E96-4ABA-949A-7A904D2A3A5F}" presName="Name0" presStyleCnt="0">
        <dgm:presLayoutVars>
          <dgm:dir/>
          <dgm:animLvl val="lvl"/>
          <dgm:resizeHandles val="exact"/>
        </dgm:presLayoutVars>
      </dgm:prSet>
      <dgm:spPr/>
      <dgm:t>
        <a:bodyPr/>
        <a:lstStyle/>
        <a:p>
          <a:endParaRPr lang="en-GB"/>
        </a:p>
      </dgm:t>
    </dgm:pt>
    <dgm:pt modelId="{E3982B90-0880-46CE-9A95-E9BE5FB93633}" type="pres">
      <dgm:prSet presAssocID="{126FFA38-81B7-4C93-A26D-D8D3BF216F66}" presName="linNode" presStyleCnt="0"/>
      <dgm:spPr/>
    </dgm:pt>
    <dgm:pt modelId="{38984889-B8F5-45D9-969C-1FED934F4122}" type="pres">
      <dgm:prSet presAssocID="{126FFA38-81B7-4C93-A26D-D8D3BF216F66}" presName="parentText" presStyleLbl="node1" presStyleIdx="0" presStyleCnt="1" custScaleX="89209" custScaleY="79067" custLinFactNeighborX="-1044" custLinFactNeighborY="1983">
        <dgm:presLayoutVars>
          <dgm:chMax val="1"/>
          <dgm:bulletEnabled val="1"/>
        </dgm:presLayoutVars>
      </dgm:prSet>
      <dgm:spPr/>
      <dgm:t>
        <a:bodyPr/>
        <a:lstStyle/>
        <a:p>
          <a:endParaRPr lang="en-GB"/>
        </a:p>
      </dgm:t>
    </dgm:pt>
    <dgm:pt modelId="{5EEFBD45-A2B7-409B-BBDE-7E2F0CB2F7DA}" type="pres">
      <dgm:prSet presAssocID="{126FFA38-81B7-4C93-A26D-D8D3BF216F66}" presName="descendantText" presStyleLbl="alignAccFollowNode1" presStyleIdx="0" presStyleCnt="1" custScaleX="102598" custScaleY="93817" custLinFactNeighborX="8721" custLinFactNeighborY="-93">
        <dgm:presLayoutVars>
          <dgm:bulletEnabled val="1"/>
        </dgm:presLayoutVars>
      </dgm:prSet>
      <dgm:spPr/>
      <dgm:t>
        <a:bodyPr/>
        <a:lstStyle/>
        <a:p>
          <a:endParaRPr lang="en-GB"/>
        </a:p>
      </dgm:t>
    </dgm:pt>
  </dgm:ptLst>
  <dgm:cxnLst>
    <dgm:cxn modelId="{9355ED98-6860-43ED-BB41-7D4722CD841A}" type="presOf" srcId="{48EA4877-7DAF-405B-B3CE-E868CCBE6A1D}" destId="{5EEFBD45-A2B7-409B-BBDE-7E2F0CB2F7DA}" srcOrd="0" destOrd="3" presId="urn:microsoft.com/office/officeart/2005/8/layout/vList5"/>
    <dgm:cxn modelId="{3E7E78D6-15E1-4EE1-840C-91A96ACA795D}" type="presOf" srcId="{7B1F7DE0-CAFB-4FC7-BE08-119CFE283438}" destId="{5EEFBD45-A2B7-409B-BBDE-7E2F0CB2F7DA}" srcOrd="0" destOrd="2" presId="urn:microsoft.com/office/officeart/2005/8/layout/vList5"/>
    <dgm:cxn modelId="{41C4C956-2CAB-4152-9CDC-03B969C02663}" srcId="{7B1F7DE0-CAFB-4FC7-BE08-119CFE283438}" destId="{48EA4877-7DAF-405B-B3CE-E868CCBE6A1D}" srcOrd="0" destOrd="0" parTransId="{158E694A-37D9-4D78-B608-33B4513743E8}" sibTransId="{CFEAA856-70BE-4370-B91D-A2DF04E94CB3}"/>
    <dgm:cxn modelId="{EE2B5C37-F994-4E3A-B8BF-EE41D780B859}" type="presOf" srcId="{923D475A-0E96-4ABA-949A-7A904D2A3A5F}" destId="{E4F39CB3-0355-4E01-9CE0-FC04A6727E16}" srcOrd="0" destOrd="0" presId="urn:microsoft.com/office/officeart/2005/8/layout/vList5"/>
    <dgm:cxn modelId="{CEDF2EAB-1A77-49CA-8EC5-F768372FF429}" srcId="{126FFA38-81B7-4C93-A26D-D8D3BF216F66}" destId="{5F2F356A-90EC-4117-BC37-9869AD7D83DC}" srcOrd="4" destOrd="0" parTransId="{E4533D71-630E-449B-A826-40CC229097E7}" sibTransId="{8747E189-D0BD-4097-89F4-9F52FC2330A3}"/>
    <dgm:cxn modelId="{3471E259-23BD-46AD-8F0F-C70CA37B853F}" type="presOf" srcId="{751426D2-7D29-49AF-A098-5A1DBD3EAB18}" destId="{5EEFBD45-A2B7-409B-BBDE-7E2F0CB2F7DA}" srcOrd="0" destOrd="4" presId="urn:microsoft.com/office/officeart/2005/8/layout/vList5"/>
    <dgm:cxn modelId="{6E59F19E-5531-4D04-9135-6D82644ACEF3}" type="presOf" srcId="{126FFA38-81B7-4C93-A26D-D8D3BF216F66}" destId="{38984889-B8F5-45D9-969C-1FED934F4122}" srcOrd="0" destOrd="0" presId="urn:microsoft.com/office/officeart/2005/8/layout/vList5"/>
    <dgm:cxn modelId="{D01FBC8D-1B8E-4F55-A274-0984D8BE6E61}" type="presOf" srcId="{9DB24D80-8F46-41ED-ABE7-94BADD9A905C}" destId="{5EEFBD45-A2B7-409B-BBDE-7E2F0CB2F7DA}" srcOrd="0" destOrd="0" presId="urn:microsoft.com/office/officeart/2005/8/layout/vList5"/>
    <dgm:cxn modelId="{6B912DBF-F464-483F-A945-6A39BCDBF9DC}" srcId="{126FFA38-81B7-4C93-A26D-D8D3BF216F66}" destId="{9DB24D80-8F46-41ED-ABE7-94BADD9A905C}" srcOrd="0" destOrd="0" parTransId="{AE631E3D-263F-4573-9EE7-D10EEE0C9B08}" sibTransId="{F179C70A-CAFB-4A4D-9288-AFA818FD8751}"/>
    <dgm:cxn modelId="{3DA6850B-3117-40BB-94D3-11274411F95A}" srcId="{126FFA38-81B7-4C93-A26D-D8D3BF216F66}" destId="{035C0EC2-FBB6-4A26-AAC3-44E8F2CFCB4A}" srcOrd="1" destOrd="0" parTransId="{5A7A5263-0B54-4DDD-968C-C278CA7C653E}" sibTransId="{F1CC613A-78F5-47CB-956E-3A8547AA20AC}"/>
    <dgm:cxn modelId="{971E56F5-0098-4E96-B368-BA5CF77D5539}" type="presOf" srcId="{5F2F356A-90EC-4117-BC37-9869AD7D83DC}" destId="{5EEFBD45-A2B7-409B-BBDE-7E2F0CB2F7DA}" srcOrd="0" destOrd="5" presId="urn:microsoft.com/office/officeart/2005/8/layout/vList5"/>
    <dgm:cxn modelId="{205DDBEF-A18A-4196-829C-876728096BCF}" srcId="{923D475A-0E96-4ABA-949A-7A904D2A3A5F}" destId="{126FFA38-81B7-4C93-A26D-D8D3BF216F66}" srcOrd="0" destOrd="0" parTransId="{BF8471F8-E9FB-4B5D-83E0-AE0EDB262609}" sibTransId="{E9ABA45C-F190-46C1-AF2B-60BC6225EE73}"/>
    <dgm:cxn modelId="{3C91A600-9037-46DC-B686-111760BF3BCA}" type="presOf" srcId="{035C0EC2-FBB6-4A26-AAC3-44E8F2CFCB4A}" destId="{5EEFBD45-A2B7-409B-BBDE-7E2F0CB2F7DA}" srcOrd="0" destOrd="1" presId="urn:microsoft.com/office/officeart/2005/8/layout/vList5"/>
    <dgm:cxn modelId="{C2672632-16DB-4A11-A805-DCD3E42E892D}" srcId="{126FFA38-81B7-4C93-A26D-D8D3BF216F66}" destId="{7B1F7DE0-CAFB-4FC7-BE08-119CFE283438}" srcOrd="2" destOrd="0" parTransId="{4858F656-FB03-4F6B-85A4-357430B8E06B}" sibTransId="{A7C2EF41-D411-49C7-B195-65F9F88D3DF9}"/>
    <dgm:cxn modelId="{CA22C816-BE96-4C2E-B6DC-66D63462B4F1}" srcId="{126FFA38-81B7-4C93-A26D-D8D3BF216F66}" destId="{751426D2-7D29-49AF-A098-5A1DBD3EAB18}" srcOrd="3" destOrd="0" parTransId="{28273BDE-A0A6-4635-85A2-0645FC333BBF}" sibTransId="{1026EB86-7FC7-4202-8B99-54CF5D63620B}"/>
    <dgm:cxn modelId="{4CE62F3C-E03D-4377-9486-38F7104FB9B9}" type="presParOf" srcId="{E4F39CB3-0355-4E01-9CE0-FC04A6727E16}" destId="{E3982B90-0880-46CE-9A95-E9BE5FB93633}" srcOrd="0" destOrd="0" presId="urn:microsoft.com/office/officeart/2005/8/layout/vList5"/>
    <dgm:cxn modelId="{41F90134-6D4C-4347-BDA6-A3E1943C28BB}" type="presParOf" srcId="{E3982B90-0880-46CE-9A95-E9BE5FB93633}" destId="{38984889-B8F5-45D9-969C-1FED934F4122}" srcOrd="0" destOrd="0" presId="urn:microsoft.com/office/officeart/2005/8/layout/vList5"/>
    <dgm:cxn modelId="{16F53EC0-F5A4-42D5-93D2-D5961915A8AF}" type="presParOf" srcId="{E3982B90-0880-46CE-9A95-E9BE5FB93633}" destId="{5EEFBD45-A2B7-409B-BBDE-7E2F0CB2F7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A59230-C3D2-41D6-A940-2B7614D0FF2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1FE3DBA8-A4E6-49DA-B8B9-FF43F493A3A4}">
      <dgm:prSet phldrT="[Text]"/>
      <dgm:spPr>
        <a:solidFill>
          <a:srgbClr val="FFFF00"/>
        </a:solidFill>
        <a:ln>
          <a:solidFill>
            <a:schemeClr val="tx1"/>
          </a:solidFill>
        </a:ln>
      </dgm:spPr>
      <dgm:t>
        <a:bodyPr/>
        <a:lstStyle/>
        <a:p>
          <a:r>
            <a:rPr lang="en-GB" b="1" dirty="0" smtClean="0">
              <a:solidFill>
                <a:schemeClr val="tx1"/>
              </a:solidFill>
            </a:rPr>
            <a:t>A</a:t>
          </a:r>
          <a:endParaRPr lang="en-GB" b="1" dirty="0">
            <a:solidFill>
              <a:schemeClr val="tx1"/>
            </a:solidFill>
          </a:endParaRPr>
        </a:p>
      </dgm:t>
    </dgm:pt>
    <dgm:pt modelId="{D91CE64C-FC2A-4239-9F19-DD58C77C1E21}" type="parTrans" cxnId="{F343A0AA-37DF-4E68-82ED-FD6F8EF2FFE5}">
      <dgm:prSet/>
      <dgm:spPr/>
      <dgm:t>
        <a:bodyPr/>
        <a:lstStyle/>
        <a:p>
          <a:endParaRPr lang="en-GB"/>
        </a:p>
      </dgm:t>
    </dgm:pt>
    <dgm:pt modelId="{EEE1CFFD-1E91-4440-ABF0-9E9EB1016002}" type="sibTrans" cxnId="{F343A0AA-37DF-4E68-82ED-FD6F8EF2FFE5}">
      <dgm:prSet/>
      <dgm:spPr/>
      <dgm:t>
        <a:bodyPr/>
        <a:lstStyle/>
        <a:p>
          <a:endParaRPr lang="en-GB"/>
        </a:p>
      </dgm:t>
    </dgm:pt>
    <dgm:pt modelId="{405857F5-561D-45AB-B3F0-82954F329EBE}">
      <dgm:prSet phldrT="[Text]" custT="1"/>
      <dgm:spPr>
        <a:ln>
          <a:solidFill>
            <a:schemeClr val="tx1"/>
          </a:solidFill>
        </a:ln>
      </dgm:spPr>
      <dgm:t>
        <a:bodyPr/>
        <a:lstStyle/>
        <a:p>
          <a:r>
            <a:rPr lang="en-GB" sz="1600" b="1" dirty="0" smtClean="0"/>
            <a:t>Max</a:t>
          </a:r>
          <a:r>
            <a:rPr lang="en-GB" sz="1600" dirty="0" smtClean="0"/>
            <a:t>. </a:t>
          </a:r>
          <a:r>
            <a:rPr lang="en-GB" sz="1600" b="1" dirty="0" smtClean="0"/>
            <a:t>Grant</a:t>
          </a:r>
          <a:r>
            <a:rPr lang="en-GB" sz="1600" dirty="0" smtClean="0"/>
            <a:t> (</a:t>
          </a:r>
          <a:r>
            <a:rPr lang="en-GB" sz="1600" dirty="0" err="1" smtClean="0"/>
            <a:t>Anx</a:t>
          </a:r>
          <a:r>
            <a:rPr lang="en-GB" sz="1600" dirty="0" smtClean="0"/>
            <a:t> III of GA): 850,000 €</a:t>
          </a:r>
          <a:endParaRPr lang="en-GB" sz="1600" dirty="0"/>
        </a:p>
      </dgm:t>
    </dgm:pt>
    <dgm:pt modelId="{615740BA-93D6-4B01-9AA8-985DD713DFBB}" type="parTrans" cxnId="{4B5F9154-1781-44BF-916E-49F07E8EAFCD}">
      <dgm:prSet/>
      <dgm:spPr/>
      <dgm:t>
        <a:bodyPr/>
        <a:lstStyle/>
        <a:p>
          <a:endParaRPr lang="en-GB"/>
        </a:p>
      </dgm:t>
    </dgm:pt>
    <dgm:pt modelId="{5B019381-4ED6-4591-9857-90BE01071380}" type="sibTrans" cxnId="{4B5F9154-1781-44BF-916E-49F07E8EAFCD}">
      <dgm:prSet/>
      <dgm:spPr/>
      <dgm:t>
        <a:bodyPr/>
        <a:lstStyle/>
        <a:p>
          <a:endParaRPr lang="en-GB"/>
        </a:p>
      </dgm:t>
    </dgm:pt>
    <dgm:pt modelId="{CD3F2875-714C-4408-8894-CBAFFFC9B1EE}">
      <dgm:prSet phldrT="[Text]"/>
      <dgm:spPr>
        <a:solidFill>
          <a:srgbClr val="FFFF00"/>
        </a:solidFill>
        <a:ln>
          <a:solidFill>
            <a:schemeClr val="tx1"/>
          </a:solidFill>
        </a:ln>
      </dgm:spPr>
      <dgm:t>
        <a:bodyPr/>
        <a:lstStyle/>
        <a:p>
          <a:r>
            <a:rPr lang="en-GB" b="1" dirty="0" smtClean="0">
              <a:solidFill>
                <a:schemeClr val="tx1"/>
              </a:solidFill>
            </a:rPr>
            <a:t>B</a:t>
          </a:r>
          <a:endParaRPr lang="en-GB" b="1" dirty="0">
            <a:solidFill>
              <a:schemeClr val="tx1"/>
            </a:solidFill>
          </a:endParaRPr>
        </a:p>
      </dgm:t>
    </dgm:pt>
    <dgm:pt modelId="{E9F6AE9D-D5C9-40BC-A077-999E034492B2}" type="parTrans" cxnId="{F71E4D57-355D-4156-A591-A2AA6990FE10}">
      <dgm:prSet/>
      <dgm:spPr/>
      <dgm:t>
        <a:bodyPr/>
        <a:lstStyle/>
        <a:p>
          <a:endParaRPr lang="en-GB"/>
        </a:p>
      </dgm:t>
    </dgm:pt>
    <dgm:pt modelId="{44E7F7CC-AED1-4B67-9A29-12A664EEEAD8}" type="sibTrans" cxnId="{F71E4D57-355D-4156-A591-A2AA6990FE10}">
      <dgm:prSet/>
      <dgm:spPr/>
      <dgm:t>
        <a:bodyPr/>
        <a:lstStyle/>
        <a:p>
          <a:endParaRPr lang="en-GB"/>
        </a:p>
      </dgm:t>
    </dgm:pt>
    <dgm:pt modelId="{1950CB8D-FAEE-4BDB-BB52-7D7E21A73226}">
      <dgm:prSet phldrT="[Text]" custT="1"/>
      <dgm:spPr>
        <a:ln>
          <a:solidFill>
            <a:schemeClr val="tx1"/>
          </a:solidFill>
        </a:ln>
      </dgm:spPr>
      <dgm:t>
        <a:bodyPr/>
        <a:lstStyle/>
        <a:p>
          <a:r>
            <a:rPr lang="en-GB" sz="1600" b="1" dirty="0" smtClean="0"/>
            <a:t>Declared</a:t>
          </a:r>
          <a:r>
            <a:rPr lang="en-GB" sz="1600" dirty="0" smtClean="0"/>
            <a:t> </a:t>
          </a:r>
          <a:r>
            <a:rPr lang="en-GB" sz="1600" b="1" dirty="0" smtClean="0"/>
            <a:t>grant</a:t>
          </a:r>
          <a:r>
            <a:rPr lang="en-GB" sz="1600" dirty="0" smtClean="0"/>
            <a:t> spent (in FR): 700,000 €</a:t>
          </a:r>
          <a:endParaRPr lang="en-GB" sz="1600" dirty="0"/>
        </a:p>
      </dgm:t>
    </dgm:pt>
    <dgm:pt modelId="{5E67E6EF-5A92-499B-8220-FA6DE0581C5B}" type="parTrans" cxnId="{735E30A7-A675-4242-8B28-BFE927ECE081}">
      <dgm:prSet/>
      <dgm:spPr/>
      <dgm:t>
        <a:bodyPr/>
        <a:lstStyle/>
        <a:p>
          <a:endParaRPr lang="en-GB"/>
        </a:p>
      </dgm:t>
    </dgm:pt>
    <dgm:pt modelId="{76AC5C8B-C8E7-4567-AB27-F2826B67132A}" type="sibTrans" cxnId="{735E30A7-A675-4242-8B28-BFE927ECE081}">
      <dgm:prSet/>
      <dgm:spPr/>
      <dgm:t>
        <a:bodyPr/>
        <a:lstStyle/>
        <a:p>
          <a:endParaRPr lang="en-GB"/>
        </a:p>
      </dgm:t>
    </dgm:pt>
    <dgm:pt modelId="{CF26B3A9-3A78-475C-B96F-664B0556D1CD}">
      <dgm:prSet phldrT="[Text]"/>
      <dgm:spPr>
        <a:solidFill>
          <a:srgbClr val="FFFF00"/>
        </a:solidFill>
        <a:ln>
          <a:solidFill>
            <a:schemeClr val="tx1"/>
          </a:solidFill>
        </a:ln>
      </dgm:spPr>
      <dgm:t>
        <a:bodyPr/>
        <a:lstStyle/>
        <a:p>
          <a:r>
            <a:rPr lang="en-GB" b="1" dirty="0" smtClean="0">
              <a:solidFill>
                <a:schemeClr val="tx1"/>
              </a:solidFill>
            </a:rPr>
            <a:t>C</a:t>
          </a:r>
          <a:endParaRPr lang="en-GB" b="1" dirty="0">
            <a:solidFill>
              <a:schemeClr val="tx1"/>
            </a:solidFill>
          </a:endParaRPr>
        </a:p>
      </dgm:t>
    </dgm:pt>
    <dgm:pt modelId="{DE5390F6-B96B-4B8D-9722-DA902FC5AD71}" type="parTrans" cxnId="{B766DDB2-48FA-4E4A-96F8-6F24C766BC42}">
      <dgm:prSet/>
      <dgm:spPr/>
      <dgm:t>
        <a:bodyPr/>
        <a:lstStyle/>
        <a:p>
          <a:endParaRPr lang="en-GB"/>
        </a:p>
      </dgm:t>
    </dgm:pt>
    <dgm:pt modelId="{AB4B4A84-B066-4C94-A26D-CB588AD9C2D7}" type="sibTrans" cxnId="{B766DDB2-48FA-4E4A-96F8-6F24C766BC42}">
      <dgm:prSet/>
      <dgm:spPr/>
      <dgm:t>
        <a:bodyPr/>
        <a:lstStyle/>
        <a:p>
          <a:endParaRPr lang="en-GB"/>
        </a:p>
      </dgm:t>
    </dgm:pt>
    <dgm:pt modelId="{C89E34B3-8023-4114-BEF0-E7B932E68979}">
      <dgm:prSet phldrT="[Text]" custT="1"/>
      <dgm:spPr>
        <a:ln>
          <a:solidFill>
            <a:schemeClr val="tx1"/>
          </a:solidFill>
        </a:ln>
      </dgm:spPr>
      <dgm:t>
        <a:bodyPr/>
        <a:lstStyle/>
        <a:p>
          <a:r>
            <a:rPr lang="en-GB" sz="1600" b="1" dirty="0" smtClean="0"/>
            <a:t>Eligible</a:t>
          </a:r>
          <a:r>
            <a:rPr lang="en-GB" sz="1600" dirty="0" smtClean="0"/>
            <a:t> </a:t>
          </a:r>
          <a:r>
            <a:rPr lang="en-GB" sz="1600" b="1" dirty="0" smtClean="0"/>
            <a:t>grant</a:t>
          </a:r>
          <a:r>
            <a:rPr lang="en-GB" sz="1600" dirty="0" smtClean="0"/>
            <a:t> (after EACEA grant/activities analysis): 650,000 €</a:t>
          </a:r>
          <a:endParaRPr lang="en-GB" sz="1600" dirty="0"/>
        </a:p>
      </dgm:t>
    </dgm:pt>
    <dgm:pt modelId="{D586E96F-436F-4D7B-93B3-22CD372EBE9F}" type="parTrans" cxnId="{AE170B5B-AB4A-47B0-9046-A77FBA6DC280}">
      <dgm:prSet/>
      <dgm:spPr/>
      <dgm:t>
        <a:bodyPr/>
        <a:lstStyle/>
        <a:p>
          <a:endParaRPr lang="en-GB"/>
        </a:p>
      </dgm:t>
    </dgm:pt>
    <dgm:pt modelId="{94370CC2-0B9F-4576-859B-24F5F9C99ADD}" type="sibTrans" cxnId="{AE170B5B-AB4A-47B0-9046-A77FBA6DC280}">
      <dgm:prSet/>
      <dgm:spPr/>
      <dgm:t>
        <a:bodyPr/>
        <a:lstStyle/>
        <a:p>
          <a:endParaRPr lang="en-GB"/>
        </a:p>
      </dgm:t>
    </dgm:pt>
    <dgm:pt modelId="{2DCD6FB2-8B36-4C67-91B8-AB5061C09B57}" type="pres">
      <dgm:prSet presAssocID="{EAA59230-C3D2-41D6-A940-2B7614D0FF21}" presName="linearFlow" presStyleCnt="0">
        <dgm:presLayoutVars>
          <dgm:dir/>
          <dgm:animLvl val="lvl"/>
          <dgm:resizeHandles val="exact"/>
        </dgm:presLayoutVars>
      </dgm:prSet>
      <dgm:spPr/>
      <dgm:t>
        <a:bodyPr/>
        <a:lstStyle/>
        <a:p>
          <a:endParaRPr lang="en-GB"/>
        </a:p>
      </dgm:t>
    </dgm:pt>
    <dgm:pt modelId="{FC1EB108-1116-42E3-B66B-9062DE7FBF38}" type="pres">
      <dgm:prSet presAssocID="{1FE3DBA8-A4E6-49DA-B8B9-FF43F493A3A4}" presName="composite" presStyleCnt="0"/>
      <dgm:spPr/>
    </dgm:pt>
    <dgm:pt modelId="{C05C18DC-325A-4F1A-8C57-72C307FBE495}" type="pres">
      <dgm:prSet presAssocID="{1FE3DBA8-A4E6-49DA-B8B9-FF43F493A3A4}" presName="parentText" presStyleLbl="alignNode1" presStyleIdx="0" presStyleCnt="3">
        <dgm:presLayoutVars>
          <dgm:chMax val="1"/>
          <dgm:bulletEnabled val="1"/>
        </dgm:presLayoutVars>
      </dgm:prSet>
      <dgm:spPr/>
      <dgm:t>
        <a:bodyPr/>
        <a:lstStyle/>
        <a:p>
          <a:endParaRPr lang="en-GB"/>
        </a:p>
      </dgm:t>
    </dgm:pt>
    <dgm:pt modelId="{816DF294-59A2-4A5E-A06B-11AACD400271}" type="pres">
      <dgm:prSet presAssocID="{1FE3DBA8-A4E6-49DA-B8B9-FF43F493A3A4}" presName="descendantText" presStyleLbl="alignAcc1" presStyleIdx="0" presStyleCnt="3">
        <dgm:presLayoutVars>
          <dgm:bulletEnabled val="1"/>
        </dgm:presLayoutVars>
      </dgm:prSet>
      <dgm:spPr/>
      <dgm:t>
        <a:bodyPr/>
        <a:lstStyle/>
        <a:p>
          <a:endParaRPr lang="en-GB"/>
        </a:p>
      </dgm:t>
    </dgm:pt>
    <dgm:pt modelId="{0BFCFA3E-2C3C-4B99-896B-3E47ABBA15BD}" type="pres">
      <dgm:prSet presAssocID="{EEE1CFFD-1E91-4440-ABF0-9E9EB1016002}" presName="sp" presStyleCnt="0"/>
      <dgm:spPr/>
    </dgm:pt>
    <dgm:pt modelId="{C10CE599-9A5C-49E9-A951-882AB7A40F20}" type="pres">
      <dgm:prSet presAssocID="{CD3F2875-714C-4408-8894-CBAFFFC9B1EE}" presName="composite" presStyleCnt="0"/>
      <dgm:spPr/>
    </dgm:pt>
    <dgm:pt modelId="{204F1E57-A226-490E-86DC-84CE15009ACA}" type="pres">
      <dgm:prSet presAssocID="{CD3F2875-714C-4408-8894-CBAFFFC9B1EE}" presName="parentText" presStyleLbl="alignNode1" presStyleIdx="1" presStyleCnt="3">
        <dgm:presLayoutVars>
          <dgm:chMax val="1"/>
          <dgm:bulletEnabled val="1"/>
        </dgm:presLayoutVars>
      </dgm:prSet>
      <dgm:spPr/>
      <dgm:t>
        <a:bodyPr/>
        <a:lstStyle/>
        <a:p>
          <a:endParaRPr lang="en-GB"/>
        </a:p>
      </dgm:t>
    </dgm:pt>
    <dgm:pt modelId="{8920DA8D-626F-4610-AA94-7BB0434E0683}" type="pres">
      <dgm:prSet presAssocID="{CD3F2875-714C-4408-8894-CBAFFFC9B1EE}" presName="descendantText" presStyleLbl="alignAcc1" presStyleIdx="1" presStyleCnt="3">
        <dgm:presLayoutVars>
          <dgm:bulletEnabled val="1"/>
        </dgm:presLayoutVars>
      </dgm:prSet>
      <dgm:spPr/>
      <dgm:t>
        <a:bodyPr/>
        <a:lstStyle/>
        <a:p>
          <a:endParaRPr lang="en-GB"/>
        </a:p>
      </dgm:t>
    </dgm:pt>
    <dgm:pt modelId="{B84BB1BE-B87B-44E9-A09C-7CCC3D1417A4}" type="pres">
      <dgm:prSet presAssocID="{44E7F7CC-AED1-4B67-9A29-12A664EEEAD8}" presName="sp" presStyleCnt="0"/>
      <dgm:spPr/>
    </dgm:pt>
    <dgm:pt modelId="{9FC8BCFE-2FF0-40F7-9EBE-6DFD904C1859}" type="pres">
      <dgm:prSet presAssocID="{CF26B3A9-3A78-475C-B96F-664B0556D1CD}" presName="composite" presStyleCnt="0"/>
      <dgm:spPr/>
    </dgm:pt>
    <dgm:pt modelId="{98A68565-7ECE-4A86-8105-3E21381FD07D}" type="pres">
      <dgm:prSet presAssocID="{CF26B3A9-3A78-475C-B96F-664B0556D1CD}" presName="parentText" presStyleLbl="alignNode1" presStyleIdx="2" presStyleCnt="3">
        <dgm:presLayoutVars>
          <dgm:chMax val="1"/>
          <dgm:bulletEnabled val="1"/>
        </dgm:presLayoutVars>
      </dgm:prSet>
      <dgm:spPr/>
      <dgm:t>
        <a:bodyPr/>
        <a:lstStyle/>
        <a:p>
          <a:endParaRPr lang="en-GB"/>
        </a:p>
      </dgm:t>
    </dgm:pt>
    <dgm:pt modelId="{D21C3AFA-7F57-4C67-92E0-58B4956540FA}" type="pres">
      <dgm:prSet presAssocID="{CF26B3A9-3A78-475C-B96F-664B0556D1CD}" presName="descendantText" presStyleLbl="alignAcc1" presStyleIdx="2" presStyleCnt="3">
        <dgm:presLayoutVars>
          <dgm:bulletEnabled val="1"/>
        </dgm:presLayoutVars>
      </dgm:prSet>
      <dgm:spPr/>
      <dgm:t>
        <a:bodyPr/>
        <a:lstStyle/>
        <a:p>
          <a:endParaRPr lang="en-GB"/>
        </a:p>
      </dgm:t>
    </dgm:pt>
  </dgm:ptLst>
  <dgm:cxnLst>
    <dgm:cxn modelId="{68A93A8F-4618-49A4-A54F-572B335576B9}" type="presOf" srcId="{405857F5-561D-45AB-B3F0-82954F329EBE}" destId="{816DF294-59A2-4A5E-A06B-11AACD400271}" srcOrd="0" destOrd="0" presId="urn:microsoft.com/office/officeart/2005/8/layout/chevron2"/>
    <dgm:cxn modelId="{735E30A7-A675-4242-8B28-BFE927ECE081}" srcId="{CD3F2875-714C-4408-8894-CBAFFFC9B1EE}" destId="{1950CB8D-FAEE-4BDB-BB52-7D7E21A73226}" srcOrd="0" destOrd="0" parTransId="{5E67E6EF-5A92-499B-8220-FA6DE0581C5B}" sibTransId="{76AC5C8B-C8E7-4567-AB27-F2826B67132A}"/>
    <dgm:cxn modelId="{4B5F9154-1781-44BF-916E-49F07E8EAFCD}" srcId="{1FE3DBA8-A4E6-49DA-B8B9-FF43F493A3A4}" destId="{405857F5-561D-45AB-B3F0-82954F329EBE}" srcOrd="0" destOrd="0" parTransId="{615740BA-93D6-4B01-9AA8-985DD713DFBB}" sibTransId="{5B019381-4ED6-4591-9857-90BE01071380}"/>
    <dgm:cxn modelId="{436A0782-15B1-4232-BD6E-41D74F3723A3}" type="presOf" srcId="{CD3F2875-714C-4408-8894-CBAFFFC9B1EE}" destId="{204F1E57-A226-490E-86DC-84CE15009ACA}" srcOrd="0" destOrd="0" presId="urn:microsoft.com/office/officeart/2005/8/layout/chevron2"/>
    <dgm:cxn modelId="{13C50979-2684-4587-93B1-EFACF8338F95}" type="presOf" srcId="{C89E34B3-8023-4114-BEF0-E7B932E68979}" destId="{D21C3AFA-7F57-4C67-92E0-58B4956540FA}" srcOrd="0" destOrd="0" presId="urn:microsoft.com/office/officeart/2005/8/layout/chevron2"/>
    <dgm:cxn modelId="{F71E4D57-355D-4156-A591-A2AA6990FE10}" srcId="{EAA59230-C3D2-41D6-A940-2B7614D0FF21}" destId="{CD3F2875-714C-4408-8894-CBAFFFC9B1EE}" srcOrd="1" destOrd="0" parTransId="{E9F6AE9D-D5C9-40BC-A077-999E034492B2}" sibTransId="{44E7F7CC-AED1-4B67-9A29-12A664EEEAD8}"/>
    <dgm:cxn modelId="{B766DDB2-48FA-4E4A-96F8-6F24C766BC42}" srcId="{EAA59230-C3D2-41D6-A940-2B7614D0FF21}" destId="{CF26B3A9-3A78-475C-B96F-664B0556D1CD}" srcOrd="2" destOrd="0" parTransId="{DE5390F6-B96B-4B8D-9722-DA902FC5AD71}" sibTransId="{AB4B4A84-B066-4C94-A26D-CB588AD9C2D7}"/>
    <dgm:cxn modelId="{AE170B5B-AB4A-47B0-9046-A77FBA6DC280}" srcId="{CF26B3A9-3A78-475C-B96F-664B0556D1CD}" destId="{C89E34B3-8023-4114-BEF0-E7B932E68979}" srcOrd="0" destOrd="0" parTransId="{D586E96F-436F-4D7B-93B3-22CD372EBE9F}" sibTransId="{94370CC2-0B9F-4576-859B-24F5F9C99ADD}"/>
    <dgm:cxn modelId="{F343A0AA-37DF-4E68-82ED-FD6F8EF2FFE5}" srcId="{EAA59230-C3D2-41D6-A940-2B7614D0FF21}" destId="{1FE3DBA8-A4E6-49DA-B8B9-FF43F493A3A4}" srcOrd="0" destOrd="0" parTransId="{D91CE64C-FC2A-4239-9F19-DD58C77C1E21}" sibTransId="{EEE1CFFD-1E91-4440-ABF0-9E9EB1016002}"/>
    <dgm:cxn modelId="{6A469FB4-551D-4B64-90AD-A9E5F6273683}" type="presOf" srcId="{1950CB8D-FAEE-4BDB-BB52-7D7E21A73226}" destId="{8920DA8D-626F-4610-AA94-7BB0434E0683}" srcOrd="0" destOrd="0" presId="urn:microsoft.com/office/officeart/2005/8/layout/chevron2"/>
    <dgm:cxn modelId="{EF2B39A4-9D53-4E31-9F54-EE0CFC6DA0AB}" type="presOf" srcId="{CF26B3A9-3A78-475C-B96F-664B0556D1CD}" destId="{98A68565-7ECE-4A86-8105-3E21381FD07D}" srcOrd="0" destOrd="0" presId="urn:microsoft.com/office/officeart/2005/8/layout/chevron2"/>
    <dgm:cxn modelId="{457FBC43-DC52-4615-8D94-1306FFC6F4B5}" type="presOf" srcId="{1FE3DBA8-A4E6-49DA-B8B9-FF43F493A3A4}" destId="{C05C18DC-325A-4F1A-8C57-72C307FBE495}" srcOrd="0" destOrd="0" presId="urn:microsoft.com/office/officeart/2005/8/layout/chevron2"/>
    <dgm:cxn modelId="{3ED25C60-971F-4F33-A8C0-F43B5B23FBC1}" type="presOf" srcId="{EAA59230-C3D2-41D6-A940-2B7614D0FF21}" destId="{2DCD6FB2-8B36-4C67-91B8-AB5061C09B57}" srcOrd="0" destOrd="0" presId="urn:microsoft.com/office/officeart/2005/8/layout/chevron2"/>
    <dgm:cxn modelId="{6CD1E477-1322-4E42-BBF1-C34561713BF1}" type="presParOf" srcId="{2DCD6FB2-8B36-4C67-91B8-AB5061C09B57}" destId="{FC1EB108-1116-42E3-B66B-9062DE7FBF38}" srcOrd="0" destOrd="0" presId="urn:microsoft.com/office/officeart/2005/8/layout/chevron2"/>
    <dgm:cxn modelId="{768ADB53-D874-4A42-9501-FBF85BAFD4BB}" type="presParOf" srcId="{FC1EB108-1116-42E3-B66B-9062DE7FBF38}" destId="{C05C18DC-325A-4F1A-8C57-72C307FBE495}" srcOrd="0" destOrd="0" presId="urn:microsoft.com/office/officeart/2005/8/layout/chevron2"/>
    <dgm:cxn modelId="{42647EBD-90F8-4260-93E2-EBD23D04F19A}" type="presParOf" srcId="{FC1EB108-1116-42E3-B66B-9062DE7FBF38}" destId="{816DF294-59A2-4A5E-A06B-11AACD400271}" srcOrd="1" destOrd="0" presId="urn:microsoft.com/office/officeart/2005/8/layout/chevron2"/>
    <dgm:cxn modelId="{E47B8829-550A-4BE7-AB1B-CE93182600D5}" type="presParOf" srcId="{2DCD6FB2-8B36-4C67-91B8-AB5061C09B57}" destId="{0BFCFA3E-2C3C-4B99-896B-3E47ABBA15BD}" srcOrd="1" destOrd="0" presId="urn:microsoft.com/office/officeart/2005/8/layout/chevron2"/>
    <dgm:cxn modelId="{270F8678-ABD1-4CD8-BAEE-2094168968DF}" type="presParOf" srcId="{2DCD6FB2-8B36-4C67-91B8-AB5061C09B57}" destId="{C10CE599-9A5C-49E9-A951-882AB7A40F20}" srcOrd="2" destOrd="0" presId="urn:microsoft.com/office/officeart/2005/8/layout/chevron2"/>
    <dgm:cxn modelId="{F669A9FA-6CEF-434A-B527-FC0D8929D16D}" type="presParOf" srcId="{C10CE599-9A5C-49E9-A951-882AB7A40F20}" destId="{204F1E57-A226-490E-86DC-84CE15009ACA}" srcOrd="0" destOrd="0" presId="urn:microsoft.com/office/officeart/2005/8/layout/chevron2"/>
    <dgm:cxn modelId="{741F4215-19CE-496B-8086-75E2DA626628}" type="presParOf" srcId="{C10CE599-9A5C-49E9-A951-882AB7A40F20}" destId="{8920DA8D-626F-4610-AA94-7BB0434E0683}" srcOrd="1" destOrd="0" presId="urn:microsoft.com/office/officeart/2005/8/layout/chevron2"/>
    <dgm:cxn modelId="{3BFBA363-8975-4D89-BADE-99D7ED378BEA}" type="presParOf" srcId="{2DCD6FB2-8B36-4C67-91B8-AB5061C09B57}" destId="{B84BB1BE-B87B-44E9-A09C-7CCC3D1417A4}" srcOrd="3" destOrd="0" presId="urn:microsoft.com/office/officeart/2005/8/layout/chevron2"/>
    <dgm:cxn modelId="{856817DB-349E-435D-8C29-FF1AF3164BD7}" type="presParOf" srcId="{2DCD6FB2-8B36-4C67-91B8-AB5061C09B57}" destId="{9FC8BCFE-2FF0-40F7-9EBE-6DFD904C1859}" srcOrd="4" destOrd="0" presId="urn:microsoft.com/office/officeart/2005/8/layout/chevron2"/>
    <dgm:cxn modelId="{923F8DFE-99B0-4D13-B3D9-B18CC05BA332}" type="presParOf" srcId="{9FC8BCFE-2FF0-40F7-9EBE-6DFD904C1859}" destId="{98A68565-7ECE-4A86-8105-3E21381FD07D}" srcOrd="0" destOrd="0" presId="urn:microsoft.com/office/officeart/2005/8/layout/chevron2"/>
    <dgm:cxn modelId="{1C8611D6-962D-4829-B419-A6AF8C390D66}" type="presParOf" srcId="{9FC8BCFE-2FF0-40F7-9EBE-6DFD904C1859}" destId="{D21C3AFA-7F57-4C67-92E0-58B4956540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5303400" y="-1782816"/>
          <a:ext cx="961624" cy="5103330"/>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endParaRPr lang="en-GB" sz="1800" kern="1200" dirty="0"/>
        </a:p>
        <a:p>
          <a:pPr marL="177800" marR="0" lvl="1" indent="-177800" algn="l" defTabSz="914400" eaLnBrk="1" fontAlgn="auto" latinLnBrk="0" hangingPunct="1">
            <a:lnSpc>
              <a:spcPct val="100000"/>
            </a:lnSpc>
            <a:spcBef>
              <a:spcPct val="0"/>
            </a:spcBef>
            <a:spcAft>
              <a:spcPts val="0"/>
            </a:spcAft>
            <a:buClrTx/>
            <a:buSzTx/>
            <a:buFontTx/>
            <a:buChar char="••"/>
            <a:tabLst/>
            <a:defRPr/>
          </a:pPr>
          <a:r>
            <a:rPr lang="en-GB" sz="1800" b="1" i="1" kern="1200" dirty="0" smtClean="0">
              <a:solidFill>
                <a:srgbClr val="C00000"/>
              </a:solidFill>
            </a:rPr>
            <a:t>No prior authorization</a:t>
          </a:r>
          <a:endParaRPr lang="en-GB" sz="1800" b="1" i="1" kern="1200" dirty="0">
            <a:solidFill>
              <a:srgbClr val="C00000"/>
            </a:solidFill>
          </a:endParaRPr>
        </a:p>
        <a:p>
          <a:pPr marL="177800" marR="0" lvl="1" indent="-177800" algn="l" defTabSz="914400" eaLnBrk="1" fontAlgn="auto" latinLnBrk="0" hangingPunct="1">
            <a:lnSpc>
              <a:spcPct val="100000"/>
            </a:lnSpc>
            <a:spcBef>
              <a:spcPct val="0"/>
            </a:spcBef>
            <a:spcAft>
              <a:spcPts val="0"/>
            </a:spcAft>
            <a:buClrTx/>
            <a:buSzTx/>
            <a:buFontTx/>
            <a:buChar char="••"/>
            <a:tabLst/>
            <a:defRPr/>
          </a:pPr>
          <a:r>
            <a:rPr lang="en-GB" sz="1800" kern="1200" dirty="0" smtClean="0">
              <a:solidFill>
                <a:schemeClr val="accent2"/>
              </a:solidFill>
            </a:rPr>
            <a:t>Even above the ceilings (for staff, equipment and subcontracting)</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GB" sz="1800" b="1" i="1" kern="1200" dirty="0">
            <a:solidFill>
              <a:schemeClr val="accent2"/>
            </a:solidFill>
          </a:endParaRPr>
        </a:p>
      </dsp:txBody>
      <dsp:txXfrm rot="-5400000">
        <a:off x="3232548" y="334979"/>
        <a:ext cx="5056387" cy="867738"/>
      </dsp:txXfrm>
    </dsp:sp>
    <dsp:sp modelId="{AB449213-CBE0-48DB-8C89-B228B78A746A}">
      <dsp:nvSpPr>
        <dsp:cNvPr id="0" name=""/>
        <dsp:cNvSpPr/>
      </dsp:nvSpPr>
      <dsp:spPr>
        <a:xfrm>
          <a:off x="5101" y="288038"/>
          <a:ext cx="3036700" cy="916229"/>
        </a:xfrm>
        <a:prstGeom prst="roundRect">
          <a:avLst/>
        </a:prstGeom>
        <a:solidFill>
          <a:schemeClr val="accent1">
            <a:hueOff val="0"/>
            <a:satOff val="0"/>
            <a:lumOff val="0"/>
            <a:alphaOff val="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2"/>
              </a:solidFill>
            </a:rPr>
            <a:t>Increase </a:t>
          </a:r>
        </a:p>
        <a:p>
          <a:pPr lvl="0" algn="ctr" defTabSz="889000">
            <a:lnSpc>
              <a:spcPct val="90000"/>
            </a:lnSpc>
            <a:spcBef>
              <a:spcPct val="0"/>
            </a:spcBef>
            <a:spcAft>
              <a:spcPct val="35000"/>
            </a:spcAft>
          </a:pPr>
          <a:r>
            <a:rPr lang="en-GB" sz="2000" b="1" kern="1200" dirty="0" smtClean="0">
              <a:solidFill>
                <a:schemeClr val="accent2"/>
              </a:solidFill>
            </a:rPr>
            <a:t>UP to 10% </a:t>
          </a:r>
          <a:endParaRPr lang="en-GB" sz="2000" b="1" kern="1200" dirty="0">
            <a:solidFill>
              <a:schemeClr val="accent2"/>
            </a:solidFill>
          </a:endParaRPr>
        </a:p>
      </dsp:txBody>
      <dsp:txXfrm>
        <a:off x="49828" y="332765"/>
        <a:ext cx="2947246" cy="826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6138743" y="-1185919"/>
          <a:ext cx="550381" cy="3930165"/>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72000"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kern="1200" dirty="0" smtClean="0"/>
            <a:t> </a:t>
          </a:r>
          <a:r>
            <a:rPr lang="en-GB" sz="1800" b="1" kern="1200" dirty="0" smtClean="0">
              <a:solidFill>
                <a:srgbClr val="0F5494"/>
              </a:solidFill>
            </a:rPr>
            <a:t>Best value for money</a:t>
          </a:r>
          <a:endParaRPr lang="en-GB" sz="1800" b="1" kern="1200" dirty="0">
            <a:solidFill>
              <a:srgbClr val="0F5494"/>
            </a:solidFill>
          </a:endParaRPr>
        </a:p>
      </dsp:txBody>
      <dsp:txXfrm rot="-5400000">
        <a:off x="4475718" y="530840"/>
        <a:ext cx="3876431" cy="496647"/>
      </dsp:txXfrm>
    </dsp:sp>
    <dsp:sp modelId="{AB449213-CBE0-48DB-8C89-B228B78A746A}">
      <dsp:nvSpPr>
        <dsp:cNvPr id="0" name=""/>
        <dsp:cNvSpPr/>
      </dsp:nvSpPr>
      <dsp:spPr>
        <a:xfrm>
          <a:off x="0" y="504057"/>
          <a:ext cx="4253931" cy="495949"/>
        </a:xfrm>
        <a:prstGeom prst="homePlate">
          <a:avLst/>
        </a:prstGeom>
        <a:solidFill>
          <a:schemeClr val="accent1">
            <a:hueOff val="0"/>
            <a:satOff val="0"/>
            <a:lumOff val="0"/>
            <a:alphaOff val="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pPr>
          <a:r>
            <a:rPr lang="en-GB" sz="1800" b="1" kern="1200" dirty="0" smtClean="0">
              <a:solidFill>
                <a:srgbClr val="0F5494"/>
              </a:solidFill>
            </a:rPr>
            <a:t>Less than 25.000 €</a:t>
          </a:r>
          <a:endParaRPr lang="en-GB" sz="1800" b="1" kern="1200" dirty="0">
            <a:solidFill>
              <a:srgbClr val="0F5494"/>
            </a:solidFill>
          </a:endParaRPr>
        </a:p>
      </dsp:txBody>
      <dsp:txXfrm>
        <a:off x="0" y="504057"/>
        <a:ext cx="4129944" cy="495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6218632" y="-1329034"/>
          <a:ext cx="527558" cy="390571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72000"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kern="1200" dirty="0" smtClean="0"/>
            <a:t> </a:t>
          </a:r>
          <a:r>
            <a:rPr lang="en-GB" sz="1800" b="1" kern="1200" dirty="0" smtClean="0">
              <a:solidFill>
                <a:srgbClr val="0F5494"/>
              </a:solidFill>
            </a:rPr>
            <a:t>Tendering procedure</a:t>
          </a:r>
          <a:endParaRPr lang="en-GB" sz="1800" b="1" kern="1200" dirty="0">
            <a:solidFill>
              <a:srgbClr val="0F5494"/>
            </a:solidFill>
          </a:endParaRPr>
        </a:p>
      </dsp:txBody>
      <dsp:txXfrm rot="-5400000">
        <a:off x="4555309" y="385795"/>
        <a:ext cx="3854204" cy="476052"/>
      </dsp:txXfrm>
    </dsp:sp>
    <dsp:sp modelId="{AB449213-CBE0-48DB-8C89-B228B78A746A}">
      <dsp:nvSpPr>
        <dsp:cNvPr id="0" name=""/>
        <dsp:cNvSpPr/>
      </dsp:nvSpPr>
      <dsp:spPr>
        <a:xfrm>
          <a:off x="66665" y="360041"/>
          <a:ext cx="4253931" cy="538765"/>
        </a:xfrm>
        <a:prstGeom prst="homePlate">
          <a:avLst/>
        </a:prstGeom>
        <a:solidFill>
          <a:schemeClr val="accent1">
            <a:hueOff val="0"/>
            <a:satOff val="0"/>
            <a:lumOff val="0"/>
            <a:alphaOff val="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pPr>
          <a:r>
            <a:rPr lang="en-GB" sz="1800" b="1" kern="1200" dirty="0" smtClean="0">
              <a:solidFill>
                <a:srgbClr val="0F5494"/>
              </a:solidFill>
            </a:rPr>
            <a:t>25.000 € - 134.000 €</a:t>
          </a:r>
          <a:endParaRPr lang="en-GB" sz="1800" b="1" kern="1200" dirty="0">
            <a:solidFill>
              <a:srgbClr val="0F5494"/>
            </a:solidFill>
          </a:endParaRPr>
        </a:p>
      </dsp:txBody>
      <dsp:txXfrm>
        <a:off x="66665" y="360041"/>
        <a:ext cx="4119240" cy="538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B971-37A4-4807-BBDF-1A80C96D928B}">
      <dsp:nvSpPr>
        <dsp:cNvPr id="0" name=""/>
        <dsp:cNvSpPr/>
      </dsp:nvSpPr>
      <dsp:spPr>
        <a:xfrm rot="5400000">
          <a:off x="6208486" y="-1606964"/>
          <a:ext cx="547822" cy="3905764"/>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72000" rIns="247650" bIns="123825" numCol="1" spcCol="1270" anchor="ctr" anchorCtr="0">
          <a:noAutofit/>
        </a:bodyPr>
        <a:lstStyle/>
        <a:p>
          <a:pPr marL="171450" lvl="1" indent="0" algn="l" defTabSz="800100">
            <a:lnSpc>
              <a:spcPct val="90000"/>
            </a:lnSpc>
            <a:spcBef>
              <a:spcPct val="0"/>
            </a:spcBef>
            <a:spcAft>
              <a:spcPct val="15000"/>
            </a:spcAft>
            <a:buChar char="••"/>
          </a:pPr>
          <a:r>
            <a:rPr lang="en-GB" sz="1800" kern="1200" dirty="0" smtClean="0"/>
            <a:t> </a:t>
          </a:r>
          <a:r>
            <a:rPr lang="en-GB" sz="1800" b="1" kern="1200" dirty="0" smtClean="0">
              <a:solidFill>
                <a:srgbClr val="0F5494"/>
              </a:solidFill>
            </a:rPr>
            <a:t>National Legislation</a:t>
          </a:r>
          <a:endParaRPr lang="en-GB" sz="1800" b="1" kern="1200" dirty="0">
            <a:solidFill>
              <a:srgbClr val="0F5494"/>
            </a:solidFill>
          </a:endParaRPr>
        </a:p>
      </dsp:txBody>
      <dsp:txXfrm rot="-5400000">
        <a:off x="4556257" y="98749"/>
        <a:ext cx="3852280" cy="494338"/>
      </dsp:txXfrm>
    </dsp:sp>
    <dsp:sp modelId="{AB449213-CBE0-48DB-8C89-B228B78A746A}">
      <dsp:nvSpPr>
        <dsp:cNvPr id="0" name=""/>
        <dsp:cNvSpPr/>
      </dsp:nvSpPr>
      <dsp:spPr>
        <a:xfrm>
          <a:off x="85965" y="84088"/>
          <a:ext cx="4253931" cy="520111"/>
        </a:xfrm>
        <a:prstGeom prst="homePlate">
          <a:avLst/>
        </a:prstGeom>
        <a:solidFill>
          <a:schemeClr val="accent1">
            <a:hueOff val="0"/>
            <a:satOff val="0"/>
            <a:lumOff val="0"/>
            <a:alphaOff val="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pPr>
          <a:r>
            <a:rPr lang="en-GB" sz="1800" b="1" kern="1200" dirty="0" smtClean="0">
              <a:solidFill>
                <a:srgbClr val="0F5494"/>
              </a:solidFill>
            </a:rPr>
            <a:t>More than 134.000 €</a:t>
          </a:r>
          <a:endParaRPr lang="en-GB" sz="1800" b="1" kern="1200" dirty="0">
            <a:solidFill>
              <a:srgbClr val="0F5494"/>
            </a:solidFill>
          </a:endParaRPr>
        </a:p>
      </dsp:txBody>
      <dsp:txXfrm>
        <a:off x="85965" y="84088"/>
        <a:ext cx="4123903" cy="520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417581" y="-1623670"/>
          <a:ext cx="1301469" cy="4623206"/>
        </a:xfrm>
        <a:prstGeom prst="round2SameRect">
          <a:avLst/>
        </a:prstGeom>
        <a:solidFill>
          <a:srgbClr val="DDF0C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solidFill>
                <a:schemeClr val="accent2"/>
              </a:solidFill>
            </a:rPr>
            <a:t>Invoice(s) and proof of payment </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&gt; EUR 25.000 &lt; EUR 134.000: tendering procedure and three quotations from different suppliers</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EUR 134.000: procedure according to national legislation</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Registration in the inventory </a:t>
          </a:r>
          <a:endParaRPr lang="en-GB" sz="1200" kern="1200" dirty="0">
            <a:solidFill>
              <a:schemeClr val="accent2"/>
            </a:solidFill>
          </a:endParaRPr>
        </a:p>
      </dsp:txBody>
      <dsp:txXfrm rot="-5400000">
        <a:off x="2756713" y="100730"/>
        <a:ext cx="4559674" cy="1174405"/>
      </dsp:txXfrm>
    </dsp:sp>
    <dsp:sp modelId="{38984889-B8F5-45D9-969C-1FED934F4122}">
      <dsp:nvSpPr>
        <dsp:cNvPr id="0" name=""/>
        <dsp:cNvSpPr/>
      </dsp:nvSpPr>
      <dsp:spPr>
        <a:xfrm>
          <a:off x="35312" y="0"/>
          <a:ext cx="2656770" cy="143513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smtClean="0"/>
            <a:t>Equipment</a:t>
          </a:r>
          <a:endParaRPr lang="en-GB" sz="2300" kern="1200" dirty="0"/>
        </a:p>
      </dsp:txBody>
      <dsp:txXfrm>
        <a:off x="105369" y="70057"/>
        <a:ext cx="2516656" cy="1295018"/>
      </dsp:txXfrm>
    </dsp:sp>
    <dsp:sp modelId="{2503487A-F987-466F-943E-82029B83C061}">
      <dsp:nvSpPr>
        <dsp:cNvPr id="0" name=""/>
        <dsp:cNvSpPr/>
      </dsp:nvSpPr>
      <dsp:spPr>
        <a:xfrm rot="5400000">
          <a:off x="4041665" y="152951"/>
          <a:ext cx="2021389" cy="4655118"/>
        </a:xfrm>
        <a:prstGeom prst="round2SameRect">
          <a:avLst/>
        </a:prstGeom>
        <a:solidFill>
          <a:srgbClr val="DDF0C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solidFill>
                <a:schemeClr val="accent2"/>
              </a:solidFill>
            </a:rPr>
            <a:t>Invoice(s) and proof of payment </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&gt; EUR 25.000 &lt; EUR 134.000: tendering procedure and three quotations from different suppliers</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EUR 134.000: procedure according to national legislation</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Tangible outputs/products</a:t>
          </a: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Travel activities of subcontracted service provider: copies of travel tickets, boarding passes, invoices and receipts</a:t>
          </a:r>
          <a:endParaRPr lang="en-GB" sz="1200" kern="1200" dirty="0">
            <a:solidFill>
              <a:schemeClr val="accent2"/>
            </a:solidFill>
          </a:endParaRPr>
        </a:p>
        <a:p>
          <a:pPr marL="57150" lvl="1" indent="-57150" algn="l" defTabSz="355600">
            <a:lnSpc>
              <a:spcPct val="90000"/>
            </a:lnSpc>
            <a:spcBef>
              <a:spcPct val="0"/>
            </a:spcBef>
            <a:spcAft>
              <a:spcPct val="15000"/>
            </a:spcAft>
            <a:buChar char="••"/>
          </a:pPr>
          <a:endParaRPr lang="en-GB" sz="800" kern="1200" dirty="0"/>
        </a:p>
      </dsp:txBody>
      <dsp:txXfrm rot="-5400000">
        <a:off x="2724801" y="1568491"/>
        <a:ext cx="4556442" cy="1824037"/>
      </dsp:txXfrm>
    </dsp:sp>
    <dsp:sp modelId="{DFB9F11B-6C80-4484-805E-524E384162F8}">
      <dsp:nvSpPr>
        <dsp:cNvPr id="0" name=""/>
        <dsp:cNvSpPr/>
      </dsp:nvSpPr>
      <dsp:spPr>
        <a:xfrm>
          <a:off x="35312" y="1656460"/>
          <a:ext cx="2654176" cy="172235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smtClean="0"/>
            <a:t>Subcontracting</a:t>
          </a:r>
          <a:endParaRPr lang="en-GB" sz="2300" kern="1200" dirty="0"/>
        </a:p>
      </dsp:txBody>
      <dsp:txXfrm>
        <a:off x="119391" y="1740539"/>
        <a:ext cx="2486018" cy="1554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370283" y="-1607773"/>
          <a:ext cx="1722140" cy="5317958"/>
        </a:xfrm>
        <a:prstGeom prst="round2SameRect">
          <a:avLst/>
        </a:prstGeom>
        <a:solidFill>
          <a:srgbClr val="DDF0C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77850">
            <a:lnSpc>
              <a:spcPct val="90000"/>
            </a:lnSpc>
            <a:spcBef>
              <a:spcPct val="0"/>
            </a:spcBef>
            <a:spcAft>
              <a:spcPct val="15000"/>
            </a:spcAft>
            <a:buChar char="••"/>
          </a:pPr>
          <a:r>
            <a:rPr lang="en-GB" sz="1300" i="1" kern="1200" dirty="0">
              <a:solidFill>
                <a:srgbClr val="FF0000"/>
              </a:solidFill>
            </a:rPr>
            <a:t>Joint Declaration </a:t>
          </a:r>
          <a:r>
            <a:rPr lang="en-GB" sz="1300" i="1" kern="1200" dirty="0" smtClean="0">
              <a:solidFill>
                <a:srgbClr val="FF0000"/>
              </a:solidFill>
            </a:rPr>
            <a:t>(EACEA template)</a:t>
          </a:r>
          <a:endParaRPr lang="en-GB" sz="1300" i="1" kern="1200" dirty="0">
            <a:solidFill>
              <a:srgbClr val="FF0000"/>
            </a:solidFill>
          </a:endParaRPr>
        </a:p>
        <a:p>
          <a:pPr marL="114300" lvl="1" indent="-114300" algn="l" defTabSz="577850">
            <a:lnSpc>
              <a:spcPct val="90000"/>
            </a:lnSpc>
            <a:spcBef>
              <a:spcPct val="0"/>
            </a:spcBef>
            <a:spcAft>
              <a:spcPct val="15000"/>
            </a:spcAft>
            <a:buChar char="••"/>
          </a:pPr>
          <a:r>
            <a:rPr lang="en-GB" sz="1300" i="1" kern="1200" dirty="0" smtClean="0">
              <a:solidFill>
                <a:srgbClr val="FF0000"/>
              </a:solidFill>
            </a:rPr>
            <a:t>Time-sheets (EACEA template)</a:t>
          </a:r>
          <a:endParaRPr lang="en-GB" sz="1300" i="1" kern="1200" dirty="0">
            <a:solidFill>
              <a:srgbClr val="FF0000"/>
            </a:solidFill>
          </a:endParaRPr>
        </a:p>
        <a:p>
          <a:pPr marL="114300" lvl="1" indent="-114300" algn="l" defTabSz="577850">
            <a:lnSpc>
              <a:spcPct val="90000"/>
            </a:lnSpc>
            <a:spcBef>
              <a:spcPct val="0"/>
            </a:spcBef>
            <a:spcAft>
              <a:spcPct val="15000"/>
            </a:spcAft>
            <a:buChar char="••"/>
          </a:pPr>
          <a:r>
            <a:rPr lang="en-GB" sz="1300" kern="1200" dirty="0">
              <a:solidFill>
                <a:schemeClr val="accent2"/>
              </a:solidFill>
            </a:rPr>
            <a:t>Proof of formal contractual relationship </a:t>
          </a:r>
        </a:p>
        <a:p>
          <a:pPr marL="114300" lvl="1" indent="-114300" algn="l" defTabSz="577850">
            <a:lnSpc>
              <a:spcPct val="90000"/>
            </a:lnSpc>
            <a:spcBef>
              <a:spcPct val="0"/>
            </a:spcBef>
            <a:spcAft>
              <a:spcPct val="15000"/>
            </a:spcAft>
            <a:buChar char="••"/>
          </a:pPr>
          <a:r>
            <a:rPr lang="en-GB" sz="1300" kern="1200" dirty="0">
              <a:solidFill>
                <a:schemeClr val="accent2"/>
              </a:solidFill>
            </a:rPr>
            <a:t>Any evidence justifying the workload and activities/outputs (e.g. attendance lists for lectures given, tangible outputs / products, salary slips, etc.)</a:t>
          </a:r>
        </a:p>
        <a:p>
          <a:pPr marL="114300" lvl="1" indent="-114300" algn="l" defTabSz="533400">
            <a:lnSpc>
              <a:spcPct val="90000"/>
            </a:lnSpc>
            <a:spcBef>
              <a:spcPct val="0"/>
            </a:spcBef>
            <a:spcAft>
              <a:spcPct val="15000"/>
            </a:spcAft>
            <a:buChar char="••"/>
          </a:pPr>
          <a:endParaRPr lang="en-GB" sz="1200" kern="1200" dirty="0">
            <a:solidFill>
              <a:schemeClr val="accent2"/>
            </a:solidFill>
          </a:endParaRPr>
        </a:p>
      </dsp:txBody>
      <dsp:txXfrm rot="-5400000">
        <a:off x="2572374" y="274204"/>
        <a:ext cx="5233890" cy="1554004"/>
      </dsp:txXfrm>
    </dsp:sp>
    <dsp:sp modelId="{38984889-B8F5-45D9-969C-1FED934F4122}">
      <dsp:nvSpPr>
        <dsp:cNvPr id="0" name=""/>
        <dsp:cNvSpPr/>
      </dsp:nvSpPr>
      <dsp:spPr>
        <a:xfrm>
          <a:off x="15338" y="256096"/>
          <a:ext cx="2436257" cy="162011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Staff</a:t>
          </a:r>
          <a:r>
            <a:rPr lang="en-GB" sz="2600" kern="1200" baseline="0" dirty="0" smtClean="0"/>
            <a:t> Costs</a:t>
          </a:r>
          <a:endParaRPr lang="en-GB" sz="2600" kern="1200" dirty="0"/>
        </a:p>
      </dsp:txBody>
      <dsp:txXfrm>
        <a:off x="94425" y="335183"/>
        <a:ext cx="2278083" cy="1461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BD45-A2B7-409B-BBDE-7E2F0CB2F7DA}">
      <dsp:nvSpPr>
        <dsp:cNvPr id="0" name=""/>
        <dsp:cNvSpPr/>
      </dsp:nvSpPr>
      <dsp:spPr>
        <a:xfrm rot="5400000">
          <a:off x="4627625" y="-1613791"/>
          <a:ext cx="1537874" cy="5275572"/>
        </a:xfrm>
        <a:prstGeom prst="round2SameRect">
          <a:avLst/>
        </a:prstGeom>
        <a:solidFill>
          <a:srgbClr val="DDF0C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Char char="••"/>
          </a:pPr>
          <a:endParaRPr lang="en-GB" sz="1200" kern="1200" dirty="0">
            <a:solidFill>
              <a:schemeClr val="accent2"/>
            </a:solidFill>
          </a:endParaRPr>
        </a:p>
        <a:p>
          <a:pPr marL="177800" lvl="1" indent="-177800" algn="l" defTabSz="577850">
            <a:lnSpc>
              <a:spcPct val="90000"/>
            </a:lnSpc>
            <a:spcBef>
              <a:spcPct val="0"/>
            </a:spcBef>
            <a:spcAft>
              <a:spcPct val="15000"/>
            </a:spcAft>
            <a:buChar char="••"/>
          </a:pPr>
          <a:r>
            <a:rPr lang="en-GB" sz="1300" i="1" kern="1200" dirty="0">
              <a:solidFill>
                <a:srgbClr val="FF0000"/>
              </a:solidFill>
            </a:rPr>
            <a:t>Individual Travel </a:t>
          </a:r>
          <a:r>
            <a:rPr lang="en-GB" sz="1300" i="1" kern="1200" dirty="0" smtClean="0">
              <a:solidFill>
                <a:srgbClr val="FF0000"/>
              </a:solidFill>
            </a:rPr>
            <a:t>Report (EACEA templates) </a:t>
          </a:r>
          <a:r>
            <a:rPr lang="en-GB" sz="1300" i="1" kern="1200" dirty="0">
              <a:solidFill>
                <a:srgbClr val="FF0000"/>
              </a:solidFill>
            </a:rPr>
            <a:t>+ </a:t>
          </a:r>
          <a:r>
            <a:rPr lang="en-GB" sz="1300" i="0" kern="1200" dirty="0">
              <a:solidFill>
                <a:srgbClr val="0F5494"/>
              </a:solidFill>
            </a:rPr>
            <a:t>Supporting </a:t>
          </a:r>
          <a:r>
            <a:rPr lang="en-GB" sz="1300" i="0" kern="1200" dirty="0" smtClean="0">
              <a:solidFill>
                <a:srgbClr val="0F5494"/>
              </a:solidFill>
            </a:rPr>
            <a:t>documents</a:t>
          </a:r>
          <a:endParaRPr lang="en-GB" sz="1300" i="0" kern="1200" dirty="0">
            <a:solidFill>
              <a:srgbClr val="0F5494"/>
            </a:solidFill>
          </a:endParaRPr>
        </a:p>
        <a:p>
          <a:pPr marL="114300" lvl="1" indent="0" algn="l" defTabSz="577850">
            <a:lnSpc>
              <a:spcPct val="90000"/>
            </a:lnSpc>
            <a:spcBef>
              <a:spcPct val="0"/>
            </a:spcBef>
            <a:spcAft>
              <a:spcPct val="15000"/>
            </a:spcAft>
            <a:buChar char="••"/>
          </a:pPr>
          <a:endParaRPr lang="en-GB" sz="1300" kern="1200" dirty="0">
            <a:solidFill>
              <a:schemeClr val="accent2"/>
            </a:solidFill>
          </a:endParaRPr>
        </a:p>
        <a:p>
          <a:pPr marL="177800" lvl="2" indent="-177800" algn="l" defTabSz="577850">
            <a:lnSpc>
              <a:spcPct val="90000"/>
            </a:lnSpc>
            <a:spcBef>
              <a:spcPct val="0"/>
            </a:spcBef>
            <a:spcAft>
              <a:spcPct val="15000"/>
            </a:spcAft>
            <a:buChar char="••"/>
          </a:pPr>
          <a:r>
            <a:rPr lang="en-GB" sz="1300" kern="1200" dirty="0">
              <a:solidFill>
                <a:schemeClr val="accent2"/>
              </a:solidFill>
            </a:rPr>
            <a:t>(e.g. travel tickets, boarding passes, invoices, receipts, proof of attendance in </a:t>
          </a:r>
          <a:r>
            <a:rPr lang="en-GB" sz="1300" kern="1200" dirty="0" smtClean="0">
              <a:solidFill>
                <a:schemeClr val="accent2"/>
              </a:solidFill>
            </a:rPr>
            <a:t>meetings</a:t>
          </a:r>
          <a:r>
            <a:rPr lang="en-GB" sz="1300" kern="1200" dirty="0">
              <a:solidFill>
                <a:schemeClr val="accent2"/>
              </a:solidFill>
            </a:rPr>
            <a:t>, agendas, tangible outputs/products, minutes)*</a:t>
          </a:r>
        </a:p>
        <a:p>
          <a:pPr marL="177800" lvl="1" indent="-177800" algn="l" defTabSz="533400">
            <a:lnSpc>
              <a:spcPct val="90000"/>
            </a:lnSpc>
            <a:spcBef>
              <a:spcPct val="0"/>
            </a:spcBef>
            <a:spcAft>
              <a:spcPct val="15000"/>
            </a:spcAft>
            <a:buChar char="••"/>
          </a:pPr>
          <a:endParaRPr lang="en-GB" sz="1200" kern="1200" dirty="0">
            <a:solidFill>
              <a:schemeClr val="accent2"/>
            </a:solidFill>
          </a:endParaRPr>
        </a:p>
        <a:p>
          <a:pPr marL="114300" lvl="1" indent="0" algn="l" defTabSz="533400">
            <a:lnSpc>
              <a:spcPct val="90000"/>
            </a:lnSpc>
            <a:spcBef>
              <a:spcPct val="0"/>
            </a:spcBef>
            <a:spcAft>
              <a:spcPct val="15000"/>
            </a:spcAft>
            <a:buChar char="••"/>
          </a:pPr>
          <a:endParaRPr lang="en-GB" sz="1200" kern="1200" dirty="0">
            <a:solidFill>
              <a:schemeClr val="accent2"/>
            </a:solidFill>
          </a:endParaRPr>
        </a:p>
      </dsp:txBody>
      <dsp:txXfrm rot="-5400000">
        <a:off x="2758777" y="330130"/>
        <a:ext cx="5200499" cy="1387728"/>
      </dsp:txXfrm>
    </dsp:sp>
    <dsp:sp modelId="{38984889-B8F5-45D9-969C-1FED934F4122}">
      <dsp:nvSpPr>
        <dsp:cNvPr id="0" name=""/>
        <dsp:cNvSpPr/>
      </dsp:nvSpPr>
      <dsp:spPr>
        <a:xfrm>
          <a:off x="35580" y="256096"/>
          <a:ext cx="2580250" cy="162011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Travel and Costs of Stay </a:t>
          </a:r>
          <a:endParaRPr lang="en-GB" sz="2000" kern="1200" dirty="0"/>
        </a:p>
      </dsp:txBody>
      <dsp:txXfrm>
        <a:off x="114667" y="335183"/>
        <a:ext cx="2422076" cy="1461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C18DC-325A-4F1A-8C57-72C307FBE495}">
      <dsp:nvSpPr>
        <dsp:cNvPr id="0" name=""/>
        <dsp:cNvSpPr/>
      </dsp:nvSpPr>
      <dsp:spPr>
        <a:xfrm rot="5400000">
          <a:off x="-196146" y="197406"/>
          <a:ext cx="1307641" cy="915348"/>
        </a:xfrm>
        <a:prstGeom prst="chevron">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b="1" kern="1200" dirty="0" smtClean="0">
              <a:solidFill>
                <a:schemeClr val="tx1"/>
              </a:solidFill>
            </a:rPr>
            <a:t>A</a:t>
          </a:r>
          <a:endParaRPr lang="en-GB" sz="2500" b="1" kern="1200" dirty="0">
            <a:solidFill>
              <a:schemeClr val="tx1"/>
            </a:solidFill>
          </a:endParaRPr>
        </a:p>
      </dsp:txBody>
      <dsp:txXfrm rot="-5400000">
        <a:off x="1" y="458933"/>
        <a:ext cx="915348" cy="392293"/>
      </dsp:txXfrm>
    </dsp:sp>
    <dsp:sp modelId="{816DF294-59A2-4A5E-A06B-11AACD400271}">
      <dsp:nvSpPr>
        <dsp:cNvPr id="0" name=""/>
        <dsp:cNvSpPr/>
      </dsp:nvSpPr>
      <dsp:spPr>
        <a:xfrm rot="5400000">
          <a:off x="2048915" y="-1132306"/>
          <a:ext cx="849966" cy="3117099"/>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t>Max</a:t>
          </a:r>
          <a:r>
            <a:rPr lang="en-GB" sz="1600" kern="1200" dirty="0" smtClean="0"/>
            <a:t>. </a:t>
          </a:r>
          <a:r>
            <a:rPr lang="en-GB" sz="1600" b="1" kern="1200" dirty="0" smtClean="0"/>
            <a:t>Grant</a:t>
          </a:r>
          <a:r>
            <a:rPr lang="en-GB" sz="1600" kern="1200" dirty="0" smtClean="0"/>
            <a:t> (</a:t>
          </a:r>
          <a:r>
            <a:rPr lang="en-GB" sz="1600" kern="1200" dirty="0" err="1" smtClean="0"/>
            <a:t>Anx</a:t>
          </a:r>
          <a:r>
            <a:rPr lang="en-GB" sz="1600" kern="1200" dirty="0" smtClean="0"/>
            <a:t> III of GA): 850,000 €</a:t>
          </a:r>
          <a:endParaRPr lang="en-GB" sz="1600" kern="1200" dirty="0"/>
        </a:p>
      </dsp:txBody>
      <dsp:txXfrm rot="-5400000">
        <a:off x="915349" y="42752"/>
        <a:ext cx="3075607" cy="766982"/>
      </dsp:txXfrm>
    </dsp:sp>
    <dsp:sp modelId="{204F1E57-A226-490E-86DC-84CE15009ACA}">
      <dsp:nvSpPr>
        <dsp:cNvPr id="0" name=""/>
        <dsp:cNvSpPr/>
      </dsp:nvSpPr>
      <dsp:spPr>
        <a:xfrm rot="5400000">
          <a:off x="-196146" y="1306521"/>
          <a:ext cx="1307641" cy="915348"/>
        </a:xfrm>
        <a:prstGeom prst="chevron">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b="1" kern="1200" dirty="0" smtClean="0">
              <a:solidFill>
                <a:schemeClr val="tx1"/>
              </a:solidFill>
            </a:rPr>
            <a:t>B</a:t>
          </a:r>
          <a:endParaRPr lang="en-GB" sz="2500" b="1" kern="1200" dirty="0">
            <a:solidFill>
              <a:schemeClr val="tx1"/>
            </a:solidFill>
          </a:endParaRPr>
        </a:p>
      </dsp:txBody>
      <dsp:txXfrm rot="-5400000">
        <a:off x="1" y="1568048"/>
        <a:ext cx="915348" cy="392293"/>
      </dsp:txXfrm>
    </dsp:sp>
    <dsp:sp modelId="{8920DA8D-626F-4610-AA94-7BB0434E0683}">
      <dsp:nvSpPr>
        <dsp:cNvPr id="0" name=""/>
        <dsp:cNvSpPr/>
      </dsp:nvSpPr>
      <dsp:spPr>
        <a:xfrm rot="5400000">
          <a:off x="2048915" y="-23190"/>
          <a:ext cx="849966" cy="3117099"/>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t>Declared</a:t>
          </a:r>
          <a:r>
            <a:rPr lang="en-GB" sz="1600" kern="1200" dirty="0" smtClean="0"/>
            <a:t> </a:t>
          </a:r>
          <a:r>
            <a:rPr lang="en-GB" sz="1600" b="1" kern="1200" dirty="0" smtClean="0"/>
            <a:t>grant</a:t>
          </a:r>
          <a:r>
            <a:rPr lang="en-GB" sz="1600" kern="1200" dirty="0" smtClean="0"/>
            <a:t> spent (in FR): 700,000 €</a:t>
          </a:r>
          <a:endParaRPr lang="en-GB" sz="1600" kern="1200" dirty="0"/>
        </a:p>
      </dsp:txBody>
      <dsp:txXfrm rot="-5400000">
        <a:off x="915349" y="1151868"/>
        <a:ext cx="3075607" cy="766982"/>
      </dsp:txXfrm>
    </dsp:sp>
    <dsp:sp modelId="{98A68565-7ECE-4A86-8105-3E21381FD07D}">
      <dsp:nvSpPr>
        <dsp:cNvPr id="0" name=""/>
        <dsp:cNvSpPr/>
      </dsp:nvSpPr>
      <dsp:spPr>
        <a:xfrm rot="5400000">
          <a:off x="-196146" y="2415636"/>
          <a:ext cx="1307641" cy="915348"/>
        </a:xfrm>
        <a:prstGeom prst="chevron">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b="1" kern="1200" dirty="0" smtClean="0">
              <a:solidFill>
                <a:schemeClr val="tx1"/>
              </a:solidFill>
            </a:rPr>
            <a:t>C</a:t>
          </a:r>
          <a:endParaRPr lang="en-GB" sz="2500" b="1" kern="1200" dirty="0">
            <a:solidFill>
              <a:schemeClr val="tx1"/>
            </a:solidFill>
          </a:endParaRPr>
        </a:p>
      </dsp:txBody>
      <dsp:txXfrm rot="-5400000">
        <a:off x="1" y="2677163"/>
        <a:ext cx="915348" cy="392293"/>
      </dsp:txXfrm>
    </dsp:sp>
    <dsp:sp modelId="{D21C3AFA-7F57-4C67-92E0-58B4956540FA}">
      <dsp:nvSpPr>
        <dsp:cNvPr id="0" name=""/>
        <dsp:cNvSpPr/>
      </dsp:nvSpPr>
      <dsp:spPr>
        <a:xfrm rot="5400000">
          <a:off x="2048915" y="1085924"/>
          <a:ext cx="849966" cy="3117099"/>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t>Eligible</a:t>
          </a:r>
          <a:r>
            <a:rPr lang="en-GB" sz="1600" kern="1200" dirty="0" smtClean="0"/>
            <a:t> </a:t>
          </a:r>
          <a:r>
            <a:rPr lang="en-GB" sz="1600" b="1" kern="1200" dirty="0" smtClean="0"/>
            <a:t>grant</a:t>
          </a:r>
          <a:r>
            <a:rPr lang="en-GB" sz="1600" kern="1200" dirty="0" smtClean="0"/>
            <a:t> (after EACEA grant/activities analysis): 650,000 €</a:t>
          </a:r>
          <a:endParaRPr lang="en-GB" sz="1600" kern="1200" dirty="0"/>
        </a:p>
      </dsp:txBody>
      <dsp:txXfrm rot="-5400000">
        <a:off x="915349" y="2260982"/>
        <a:ext cx="3075607" cy="7669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8338"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4" y="9283416"/>
            <a:ext cx="2914748" cy="4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8338" y="9283416"/>
            <a:ext cx="2914748" cy="4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8E6B12B6-30F9-4D6E-9909-B8F746D8B87C}" type="slidenum">
              <a:rPr lang="en-GB" altLang="en-US"/>
              <a:pPr/>
              <a:t>‹#›</a:t>
            </a:fld>
            <a:endParaRPr lang="en-GB" altLang="en-US"/>
          </a:p>
        </p:txBody>
      </p:sp>
    </p:spTree>
    <p:extLst>
      <p:ext uri="{BB962C8B-B14F-4D97-AF65-F5344CB8AC3E}">
        <p14:creationId xmlns:p14="http://schemas.microsoft.com/office/powerpoint/2010/main" val="10832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8338"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2156" y="4642489"/>
            <a:ext cx="5380348" cy="439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4" y="9283416"/>
            <a:ext cx="2914748" cy="4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8338" y="9283416"/>
            <a:ext cx="2914748" cy="4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51" tIns="44924" rIns="89851" bIns="44924" numCol="1" anchor="b" anchorCtr="0" compatLnSpc="1">
            <a:prstTxWarp prst="textNoShape">
              <a:avLst/>
            </a:prstTxWarp>
          </a:bodyPr>
          <a:lstStyle>
            <a:lvl1pPr algn="r">
              <a:defRPr>
                <a:solidFill>
                  <a:schemeClr val="tx1"/>
                </a:solidFill>
                <a:latin typeface="Arial" charset="0"/>
              </a:defRPr>
            </a:lvl1pPr>
          </a:lstStyle>
          <a:p>
            <a:fld id="{0092B2D2-748F-4979-AEA9-D42BA039DA45}" type="slidenum">
              <a:rPr lang="en-GB" altLang="en-US"/>
              <a:pPr/>
              <a:t>‹#›</a:t>
            </a:fld>
            <a:endParaRPr lang="en-GB" altLang="en-US"/>
          </a:p>
        </p:txBody>
      </p:sp>
    </p:spTree>
    <p:extLst>
      <p:ext uri="{BB962C8B-B14F-4D97-AF65-F5344CB8AC3E}">
        <p14:creationId xmlns:p14="http://schemas.microsoft.com/office/powerpoint/2010/main" val="366834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19163" y="733425"/>
            <a:ext cx="4887912" cy="3665538"/>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98498">
              <a:defRPr/>
            </a:pPr>
            <a:endParaRPr lang="fr-BE" sz="1100" b="1" dirty="0"/>
          </a:p>
        </p:txBody>
      </p:sp>
      <p:sp>
        <p:nvSpPr>
          <p:cNvPr id="4" name="Slide Number Placeholder 3"/>
          <p:cNvSpPr>
            <a:spLocks noGrp="1"/>
          </p:cNvSpPr>
          <p:nvPr>
            <p:ph type="sldNum" sz="quarter" idx="5"/>
          </p:nvPr>
        </p:nvSpPr>
        <p:spPr/>
        <p:txBody>
          <a:bodyPr/>
          <a:lstStyle/>
          <a:p>
            <a:pPr>
              <a:defRPr/>
            </a:pPr>
            <a:fld id="{A829242D-06DE-4A82-B5D0-5D7DA4F56266}" type="slidenum">
              <a:rPr lang="en-GB"/>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8498">
              <a:defRPr/>
            </a:pPr>
            <a:endParaRPr lang="fr-BE" sz="1100" dirty="0">
              <a:solidFill>
                <a:srgbClr val="FFFF00"/>
              </a:solidFill>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i="1"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a:p>
        </p:txBody>
      </p:sp>
    </p:spTree>
    <p:extLst>
      <p:ext uri="{BB962C8B-B14F-4D97-AF65-F5344CB8AC3E}">
        <p14:creationId xmlns:p14="http://schemas.microsoft.com/office/powerpoint/2010/main" val="164956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a:p>
        </p:txBody>
      </p:sp>
    </p:spTree>
    <p:extLst>
      <p:ext uri="{BB962C8B-B14F-4D97-AF65-F5344CB8AC3E}">
        <p14:creationId xmlns:p14="http://schemas.microsoft.com/office/powerpoint/2010/main" val="329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marL="0" indent="0" defTabSz="898498">
              <a:buNone/>
              <a:defRPr/>
            </a:pPr>
            <a:endParaRPr lang="en-GB" b="1"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a:p>
        </p:txBody>
      </p:sp>
    </p:spTree>
    <p:extLst>
      <p:ext uri="{BB962C8B-B14F-4D97-AF65-F5344CB8AC3E}">
        <p14:creationId xmlns:p14="http://schemas.microsoft.com/office/powerpoint/2010/main" val="86495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07"/>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16</a:t>
            </a:fld>
            <a:endParaRPr lang="en-GB" altLang="en-US"/>
          </a:p>
        </p:txBody>
      </p:sp>
    </p:spTree>
    <p:extLst>
      <p:ext uri="{BB962C8B-B14F-4D97-AF65-F5344CB8AC3E}">
        <p14:creationId xmlns:p14="http://schemas.microsoft.com/office/powerpoint/2010/main" val="195863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130150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431111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394" y="4642489"/>
            <a:ext cx="6331257" cy="4398642"/>
          </a:xfrm>
        </p:spPr>
        <p:txBody>
          <a:bodyPr/>
          <a:lstStyle/>
          <a:p>
            <a:pPr algn="just"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305017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a:t>
            </a:fld>
            <a:endParaRPr lang="en-GB" altLang="en-US"/>
          </a:p>
        </p:txBody>
      </p:sp>
    </p:spTree>
    <p:extLst>
      <p:ext uri="{BB962C8B-B14F-4D97-AF65-F5344CB8AC3E}">
        <p14:creationId xmlns:p14="http://schemas.microsoft.com/office/powerpoint/2010/main" val="419632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42" y="4642489"/>
            <a:ext cx="5979520" cy="4398642"/>
          </a:xfrm>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20</a:t>
            </a:fld>
            <a:endParaRPr lang="en-GB" altLang="en-US"/>
          </a:p>
        </p:txBody>
      </p:sp>
    </p:spTree>
    <p:extLst>
      <p:ext uri="{BB962C8B-B14F-4D97-AF65-F5344CB8AC3E}">
        <p14:creationId xmlns:p14="http://schemas.microsoft.com/office/powerpoint/2010/main" val="775961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21</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defTabSz="898498">
              <a:defRPr/>
            </a:pPr>
            <a:endParaRPr lang="en-GB" sz="1100" b="1"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25</a:t>
            </a:fld>
            <a:endParaRPr lang="en-GB" altLang="en-US"/>
          </a:p>
        </p:txBody>
      </p:sp>
    </p:spTree>
    <p:extLst>
      <p:ext uri="{BB962C8B-B14F-4D97-AF65-F5344CB8AC3E}">
        <p14:creationId xmlns:p14="http://schemas.microsoft.com/office/powerpoint/2010/main" val="2477156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089" y="4642489"/>
            <a:ext cx="5979520" cy="4398642"/>
          </a:xfrm>
        </p:spPr>
        <p:txBody>
          <a:bodyPr/>
          <a:lstStyle/>
          <a:p>
            <a:pPr algn="just" defTabSz="895258">
              <a:defRPr/>
            </a:pPr>
            <a:endParaRPr lang="en-GB" sz="1100" dirty="0"/>
          </a:p>
        </p:txBody>
      </p:sp>
      <p:sp>
        <p:nvSpPr>
          <p:cNvPr id="4" name="Slide Number Placeholder 3"/>
          <p:cNvSpPr>
            <a:spLocks noGrp="1"/>
          </p:cNvSpPr>
          <p:nvPr>
            <p:ph type="sldNum" sz="quarter" idx="10"/>
          </p:nvPr>
        </p:nvSpPr>
        <p:spPr/>
        <p:txBody>
          <a:bodyPr/>
          <a:lstStyle/>
          <a:p>
            <a:fld id="{141B488F-F13B-48FD-8F5E-179A6483E611}" type="slidenum">
              <a:rPr lang="en-GB" smtClean="0"/>
              <a:pPr/>
              <a:t>26</a:t>
            </a:fld>
            <a:endParaRPr lang="en-GB"/>
          </a:p>
        </p:txBody>
      </p:sp>
    </p:spTree>
    <p:extLst>
      <p:ext uri="{BB962C8B-B14F-4D97-AF65-F5344CB8AC3E}">
        <p14:creationId xmlns:p14="http://schemas.microsoft.com/office/powerpoint/2010/main" val="2331408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27</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28</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7580" y="4527138"/>
            <a:ext cx="6389497" cy="4513993"/>
          </a:xfrm>
        </p:spPr>
        <p:txBody>
          <a:bodyPr/>
          <a:lstStyle/>
          <a:p>
            <a:pPr algn="just"/>
            <a:endParaRPr lang="en-GB" sz="1100" b="1" u="sng" dirty="0"/>
          </a:p>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29</a:t>
            </a:fld>
            <a:endParaRPr lang="en-GB" altLang="en-US"/>
          </a:p>
        </p:txBody>
      </p:sp>
    </p:spTree>
    <p:extLst>
      <p:ext uri="{BB962C8B-B14F-4D97-AF65-F5344CB8AC3E}">
        <p14:creationId xmlns:p14="http://schemas.microsoft.com/office/powerpoint/2010/main" val="325931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30</a:t>
            </a:fld>
            <a:endParaRPr lang="en-GB" altLang="en-US"/>
          </a:p>
        </p:txBody>
      </p:sp>
    </p:spTree>
    <p:extLst>
      <p:ext uri="{BB962C8B-B14F-4D97-AF65-F5344CB8AC3E}">
        <p14:creationId xmlns:p14="http://schemas.microsoft.com/office/powerpoint/2010/main" val="3509347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792" y="4671129"/>
            <a:ext cx="6244281" cy="4398642"/>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31</a:t>
            </a:fld>
            <a:endParaRPr lang="en-GB" altLang="en-US"/>
          </a:p>
        </p:txBody>
      </p:sp>
    </p:spTree>
    <p:extLst>
      <p:ext uri="{BB962C8B-B14F-4D97-AF65-F5344CB8AC3E}">
        <p14:creationId xmlns:p14="http://schemas.microsoft.com/office/powerpoint/2010/main" val="1742576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pPr algn="just"/>
            <a:endParaRPr lang="en-GB" sz="1100" dirty="0"/>
          </a:p>
          <a:p>
            <a:pPr algn="just" defTabSz="895217">
              <a:defRPr/>
            </a:pPr>
            <a:endParaRPr lang="en-GB" sz="1100" dirty="0"/>
          </a:p>
          <a:p>
            <a:pPr algn="just"/>
            <a:endParaRPr lang="en-GB" sz="1100" dirty="0"/>
          </a:p>
          <a:p>
            <a:pPr algn="just"/>
            <a:r>
              <a:rPr lang="en-GB" sz="1100" dirty="0"/>
              <a:t> </a:t>
            </a:r>
          </a:p>
          <a:p>
            <a:pPr algn="just"/>
            <a:r>
              <a:rPr lang="en-GB" sz="1100" dirty="0"/>
              <a:t>  </a:t>
            </a:r>
          </a:p>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32</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6696" y="4642489"/>
            <a:ext cx="6260910" cy="4398642"/>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33</a:t>
            </a:fld>
            <a:endParaRPr lang="en-GB" altLang="en-US"/>
          </a:p>
        </p:txBody>
      </p:sp>
    </p:spTree>
    <p:extLst>
      <p:ext uri="{BB962C8B-B14F-4D97-AF65-F5344CB8AC3E}">
        <p14:creationId xmlns:p14="http://schemas.microsoft.com/office/powerpoint/2010/main" val="325266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34</a:t>
            </a:fld>
            <a:endParaRPr lang="en-GB" altLang="en-US"/>
          </a:p>
        </p:txBody>
      </p:sp>
    </p:spTree>
    <p:extLst>
      <p:ext uri="{BB962C8B-B14F-4D97-AF65-F5344CB8AC3E}">
        <p14:creationId xmlns:p14="http://schemas.microsoft.com/office/powerpoint/2010/main" val="3544144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045" y="4642489"/>
            <a:ext cx="6260910" cy="4398642"/>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35</a:t>
            </a:fld>
            <a:endParaRPr lang="en-GB" altLang="en-US"/>
          </a:p>
        </p:txBody>
      </p:sp>
    </p:spTree>
    <p:extLst>
      <p:ext uri="{BB962C8B-B14F-4D97-AF65-F5344CB8AC3E}">
        <p14:creationId xmlns:p14="http://schemas.microsoft.com/office/powerpoint/2010/main" val="3544144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392" y="4642489"/>
            <a:ext cx="6049868" cy="4398642"/>
          </a:xfrm>
        </p:spPr>
        <p:txBody>
          <a:bodyPr/>
          <a:lstStyle/>
          <a:p>
            <a:pPr algn="just"/>
            <a:endParaRPr lang="fr-BE"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36</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37</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i="1" dirty="0"/>
          </a:p>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38</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9AE58AA2-7774-4C51-BA74-587EBF68F257}" type="slidenum">
              <a:rPr lang="en-GB" smtClean="0"/>
              <a:pPr/>
              <a:t>39</a:t>
            </a:fld>
            <a:endParaRPr lang="en-GB"/>
          </a:p>
        </p:txBody>
      </p:sp>
    </p:spTree>
    <p:extLst>
      <p:ext uri="{BB962C8B-B14F-4D97-AF65-F5344CB8AC3E}">
        <p14:creationId xmlns:p14="http://schemas.microsoft.com/office/powerpoint/2010/main" val="110557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8498">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marL="228580" indent="-228580" defTabSz="898498">
              <a:buAutoNum type="arabicParenR"/>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40</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38200"/>
            <a:ext cx="4887912" cy="3665538"/>
          </a:xfrm>
        </p:spPr>
      </p:sp>
      <p:sp>
        <p:nvSpPr>
          <p:cNvPr id="3" name="Notes Placeholder 2"/>
          <p:cNvSpPr>
            <a:spLocks noGrp="1"/>
          </p:cNvSpPr>
          <p:nvPr>
            <p:ph type="body" idx="1"/>
          </p:nvPr>
        </p:nvSpPr>
        <p:spPr/>
        <p:txBody>
          <a:bodyPr/>
          <a:lstStyle/>
          <a:p>
            <a:pPr defTabSz="898498">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41</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392" y="4602919"/>
            <a:ext cx="6190562" cy="4398642"/>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42</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392" y="4602919"/>
            <a:ext cx="6190562" cy="4398642"/>
          </a:xfrm>
        </p:spPr>
        <p:txBody>
          <a:bodyPr/>
          <a:lstStyle/>
          <a:p>
            <a:pPr marL="0" lvl="2" algn="just" defTabSz="905896">
              <a:defRPr/>
            </a:pPr>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43</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392" y="4602919"/>
            <a:ext cx="6190562" cy="4398642"/>
          </a:xfrm>
        </p:spPr>
        <p:txBody>
          <a:bodyPr/>
          <a:lstStyle/>
          <a:p>
            <a:pPr algn="just"/>
            <a:r>
              <a:rPr lang="en-GB" sz="1100" dirty="0"/>
              <a:t> </a:t>
            </a: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44</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045" y="4642489"/>
            <a:ext cx="6260910" cy="4398642"/>
          </a:xfrm>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45</a:t>
            </a:fld>
            <a:endParaRPr lang="en-GB" altLang="en-US"/>
          </a:p>
        </p:txBody>
      </p:sp>
    </p:spTree>
    <p:extLst>
      <p:ext uri="{BB962C8B-B14F-4D97-AF65-F5344CB8AC3E}">
        <p14:creationId xmlns:p14="http://schemas.microsoft.com/office/powerpoint/2010/main" val="2204442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46</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fr-BE"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48</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046" y="4642489"/>
            <a:ext cx="6120215" cy="4398642"/>
          </a:xfrm>
        </p:spPr>
        <p:txBody>
          <a:bodyPr/>
          <a:lstStyle/>
          <a:p>
            <a:pPr algn="just" defTabSz="898498">
              <a:defRPr/>
            </a:pPr>
            <a:endParaRPr lang="fr-BE"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49</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50</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51</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52</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1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6</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eaLnBrk="1" hangingPunct="1">
              <a:defRPr/>
            </a:pPr>
            <a:endParaRPr lang="en-GB" sz="1100" dirty="0"/>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498" eaLnBrk="0" hangingPunct="0">
              <a:defRPr sz="1200">
                <a:solidFill>
                  <a:srgbClr val="0F5494"/>
                </a:solidFill>
                <a:latin typeface="Verdana" pitchFamily="34" charset="0"/>
                <a:ea typeface="MS PGothic" pitchFamily="34" charset="-128"/>
              </a:defRPr>
            </a:lvl1pPr>
            <a:lvl2pPr marL="745288" indent="-286649" defTabSz="912498" eaLnBrk="0" hangingPunct="0">
              <a:defRPr sz="1200">
                <a:solidFill>
                  <a:srgbClr val="0F5494"/>
                </a:solidFill>
                <a:latin typeface="Verdana" pitchFamily="34" charset="0"/>
                <a:ea typeface="MS PGothic" pitchFamily="34" charset="-128"/>
              </a:defRPr>
            </a:lvl2pPr>
            <a:lvl3pPr marL="1146594" indent="-229319" defTabSz="912498" eaLnBrk="0" hangingPunct="0">
              <a:defRPr sz="1200">
                <a:solidFill>
                  <a:srgbClr val="0F5494"/>
                </a:solidFill>
                <a:latin typeface="Verdana" pitchFamily="34" charset="0"/>
                <a:ea typeface="MS PGothic" pitchFamily="34" charset="-128"/>
              </a:defRPr>
            </a:lvl3pPr>
            <a:lvl4pPr marL="1605232" indent="-229319" defTabSz="912498" eaLnBrk="0" hangingPunct="0">
              <a:defRPr sz="1200">
                <a:solidFill>
                  <a:srgbClr val="0F5494"/>
                </a:solidFill>
                <a:latin typeface="Verdana" pitchFamily="34" charset="0"/>
                <a:ea typeface="MS PGothic" pitchFamily="34" charset="-128"/>
              </a:defRPr>
            </a:lvl4pPr>
            <a:lvl5pPr marL="2063870" indent="-229319" defTabSz="912498" eaLnBrk="0" hangingPunct="0">
              <a:defRPr sz="1200">
                <a:solidFill>
                  <a:srgbClr val="0F5494"/>
                </a:solidFill>
                <a:latin typeface="Verdana" pitchFamily="34" charset="0"/>
                <a:ea typeface="MS PGothic" pitchFamily="34" charset="-128"/>
              </a:defRPr>
            </a:lvl5pPr>
            <a:lvl6pPr marL="2522503" indent="-229319" defTabSz="912498" eaLnBrk="0" fontAlgn="base" hangingPunct="0">
              <a:spcBef>
                <a:spcPct val="0"/>
              </a:spcBef>
              <a:spcAft>
                <a:spcPct val="0"/>
              </a:spcAft>
              <a:defRPr sz="1200">
                <a:solidFill>
                  <a:srgbClr val="0F5494"/>
                </a:solidFill>
                <a:latin typeface="Verdana" pitchFamily="34" charset="0"/>
                <a:ea typeface="MS PGothic" pitchFamily="34" charset="-128"/>
              </a:defRPr>
            </a:lvl6pPr>
            <a:lvl7pPr marL="2981143" indent="-229319" defTabSz="912498" eaLnBrk="0" fontAlgn="base" hangingPunct="0">
              <a:spcBef>
                <a:spcPct val="0"/>
              </a:spcBef>
              <a:spcAft>
                <a:spcPct val="0"/>
              </a:spcAft>
              <a:defRPr sz="1200">
                <a:solidFill>
                  <a:srgbClr val="0F5494"/>
                </a:solidFill>
                <a:latin typeface="Verdana" pitchFamily="34" charset="0"/>
                <a:ea typeface="MS PGothic" pitchFamily="34" charset="-128"/>
              </a:defRPr>
            </a:lvl7pPr>
            <a:lvl8pPr marL="3439782" indent="-229319" defTabSz="912498" eaLnBrk="0" fontAlgn="base" hangingPunct="0">
              <a:spcBef>
                <a:spcPct val="0"/>
              </a:spcBef>
              <a:spcAft>
                <a:spcPct val="0"/>
              </a:spcAft>
              <a:defRPr sz="1200">
                <a:solidFill>
                  <a:srgbClr val="0F5494"/>
                </a:solidFill>
                <a:latin typeface="Verdana" pitchFamily="34" charset="0"/>
                <a:ea typeface="MS PGothic" pitchFamily="34" charset="-128"/>
              </a:defRPr>
            </a:lvl8pPr>
            <a:lvl9pPr marL="3898418" indent="-229319" defTabSz="912498"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EB0A13D9-8A66-4E34-A80D-C6BF75DB1A96}" type="slidenum">
              <a:rPr lang="en-GB" smtClean="0">
                <a:solidFill>
                  <a:schemeClr val="tx1"/>
                </a:solidFill>
                <a:sym typeface="Webdings" pitchFamily="18" charset="2"/>
              </a:rPr>
              <a:pPr eaLnBrk="1" hangingPunct="1">
                <a:defRPr/>
              </a:pPr>
              <a:t>7</a:t>
            </a:fld>
            <a:endParaRPr lang="en-GB" smtClean="0">
              <a:solidFill>
                <a:schemeClr val="tx1"/>
              </a:solidFill>
              <a:sym typeface="Webdings" pitchFamily="18" charset="2"/>
            </a:endParaRPr>
          </a:p>
        </p:txBody>
      </p:sp>
    </p:spTree>
    <p:extLst>
      <p:ext uri="{BB962C8B-B14F-4D97-AF65-F5344CB8AC3E}">
        <p14:creationId xmlns:p14="http://schemas.microsoft.com/office/powerpoint/2010/main" val="179568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0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8</a:t>
            </a:fld>
            <a:endParaRPr lang="en-GB" altLang="en-US"/>
          </a:p>
        </p:txBody>
      </p:sp>
    </p:spTree>
    <p:extLst>
      <p:ext uri="{BB962C8B-B14F-4D97-AF65-F5344CB8AC3E}">
        <p14:creationId xmlns:p14="http://schemas.microsoft.com/office/powerpoint/2010/main" val="17266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8498">
              <a:defRPr/>
            </a:pPr>
            <a:endParaRPr lang="en-GB"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9</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565C82C-53BE-41B9-8B81-C6CD7A0228B0}"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187D585-1ACD-4075-A475-D559F749F878}" type="slidenum">
              <a:rPr lang="en-GB" altLang="en-US"/>
              <a:pPr/>
              <a:t>‹#›</a:t>
            </a:fld>
            <a:endParaRPr lang="en-GB" altLang="en-US"/>
          </a:p>
        </p:txBody>
      </p:sp>
    </p:spTree>
    <p:extLst>
      <p:ext uri="{BB962C8B-B14F-4D97-AF65-F5344CB8AC3E}">
        <p14:creationId xmlns:p14="http://schemas.microsoft.com/office/powerpoint/2010/main" val="8086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632B485-F83A-481C-8986-8EDABEB83466}" type="slidenum">
              <a:rPr lang="en-GB" altLang="en-US"/>
              <a:pPr/>
              <a:t>‹#›</a:t>
            </a:fld>
            <a:endParaRPr lang="en-GB" altLang="en-US"/>
          </a:p>
        </p:txBody>
      </p:sp>
    </p:spTree>
    <p:extLst>
      <p:ext uri="{BB962C8B-B14F-4D97-AF65-F5344CB8AC3E}">
        <p14:creationId xmlns:p14="http://schemas.microsoft.com/office/powerpoint/2010/main" val="134986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4F0E55B-1EBF-4C63-9883-404455EB20A7}" type="slidenum">
              <a:rPr lang="en-GB" altLang="en-US"/>
              <a:pPr/>
              <a:t>‹#›</a:t>
            </a:fld>
            <a:endParaRPr lang="en-GB" altLang="en-US"/>
          </a:p>
        </p:txBody>
      </p:sp>
    </p:spTree>
    <p:extLst>
      <p:ext uri="{BB962C8B-B14F-4D97-AF65-F5344CB8AC3E}">
        <p14:creationId xmlns:p14="http://schemas.microsoft.com/office/powerpoint/2010/main" val="84097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1EB4272-3E08-497E-ACC4-2D4FC777FEC0}" type="slidenum">
              <a:rPr lang="en-GB" altLang="en-US"/>
              <a:pPr/>
              <a:t>‹#›</a:t>
            </a:fld>
            <a:endParaRPr lang="en-GB" altLang="en-US"/>
          </a:p>
        </p:txBody>
      </p:sp>
    </p:spTree>
    <p:extLst>
      <p:ext uri="{BB962C8B-B14F-4D97-AF65-F5344CB8AC3E}">
        <p14:creationId xmlns:p14="http://schemas.microsoft.com/office/powerpoint/2010/main" val="334739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80E9DCC-1CF8-43C8-A4FB-78C09D57375F}" type="slidenum">
              <a:rPr lang="en-GB" altLang="en-US"/>
              <a:pPr/>
              <a:t>‹#›</a:t>
            </a:fld>
            <a:endParaRPr lang="en-GB" altLang="en-US"/>
          </a:p>
        </p:txBody>
      </p:sp>
    </p:spTree>
    <p:extLst>
      <p:ext uri="{BB962C8B-B14F-4D97-AF65-F5344CB8AC3E}">
        <p14:creationId xmlns:p14="http://schemas.microsoft.com/office/powerpoint/2010/main" val="2200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5A1D9AD-9AB8-4C30-9B95-77FADA03B11C}" type="slidenum">
              <a:rPr lang="en-GB" altLang="en-US"/>
              <a:pPr/>
              <a:t>‹#›</a:t>
            </a:fld>
            <a:endParaRPr lang="en-GB" altLang="en-US"/>
          </a:p>
        </p:txBody>
      </p:sp>
    </p:spTree>
    <p:extLst>
      <p:ext uri="{BB962C8B-B14F-4D97-AF65-F5344CB8AC3E}">
        <p14:creationId xmlns:p14="http://schemas.microsoft.com/office/powerpoint/2010/main" val="21175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2D16CD9B-D5FF-49C3-BF68-053F80D911E2}" type="slidenum">
              <a:rPr lang="en-GB" altLang="en-US"/>
              <a:pPr/>
              <a:t>‹#›</a:t>
            </a:fld>
            <a:endParaRPr lang="en-GB" altLang="en-US"/>
          </a:p>
        </p:txBody>
      </p:sp>
    </p:spTree>
    <p:extLst>
      <p:ext uri="{BB962C8B-B14F-4D97-AF65-F5344CB8AC3E}">
        <p14:creationId xmlns:p14="http://schemas.microsoft.com/office/powerpoint/2010/main" val="62895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875621F3-5B24-469A-9DDE-831A5A7D41F7}" type="slidenum">
              <a:rPr lang="en-GB" altLang="en-US"/>
              <a:pPr/>
              <a:t>‹#›</a:t>
            </a:fld>
            <a:endParaRPr lang="en-GB" altLang="en-US"/>
          </a:p>
        </p:txBody>
      </p:sp>
    </p:spTree>
    <p:extLst>
      <p:ext uri="{BB962C8B-B14F-4D97-AF65-F5344CB8AC3E}">
        <p14:creationId xmlns:p14="http://schemas.microsoft.com/office/powerpoint/2010/main" val="271428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3199256-D5BA-4712-9157-8B10D8ADFFA7}" type="slidenum">
              <a:rPr lang="en-GB" altLang="en-US"/>
              <a:pPr/>
              <a:t>‹#›</a:t>
            </a:fld>
            <a:endParaRPr lang="en-GB" altLang="en-US"/>
          </a:p>
        </p:txBody>
      </p:sp>
    </p:spTree>
    <p:extLst>
      <p:ext uri="{BB962C8B-B14F-4D97-AF65-F5344CB8AC3E}">
        <p14:creationId xmlns:p14="http://schemas.microsoft.com/office/powerpoint/2010/main" val="93261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0B9132-1928-4F08-8FF1-EA43AF604EC9}" type="slidenum">
              <a:rPr lang="en-GB" altLang="en-US"/>
              <a:pPr/>
              <a:t>‹#›</a:t>
            </a:fld>
            <a:endParaRPr lang="en-GB" altLang="en-US"/>
          </a:p>
        </p:txBody>
      </p:sp>
    </p:spTree>
    <p:extLst>
      <p:ext uri="{BB962C8B-B14F-4D97-AF65-F5344CB8AC3E}">
        <p14:creationId xmlns:p14="http://schemas.microsoft.com/office/powerpoint/2010/main" val="29384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7A2B11B6-896D-4D5A-8F65-1FEAE273B81B}"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budget/contracts_grants/info_contracts/inforeuro/index_en.cfm" TargetMode="External"/><Relationship Id="rId7"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8.xml"/><Relationship Id="rId16" Type="http://schemas.openxmlformats.org/officeDocument/2006/relationships/diagramQuickStyle" Target="../diagrams/quickStyle4.xml"/><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cbhe_2017_-_annex_vi_-_financial_statements.xls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Individual%20Travel%20Report.doc" TargetMode="External"/><Relationship Id="rId5" Type="http://schemas.openxmlformats.org/officeDocument/2006/relationships/hyperlink" Target="Timesheet_version_2017.xlsm" TargetMode="External"/><Relationship Id="rId4" Type="http://schemas.openxmlformats.org/officeDocument/2006/relationships/hyperlink" Target="cbhe_joint_declaration_2017.doc"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EACEA-EPLUS-CBHE-PROJECTS@ec.europa.e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5846" y="1857375"/>
            <a:ext cx="8721969" cy="4762500"/>
          </a:xfrm>
        </p:spPr>
        <p:txBody>
          <a:bodyPr/>
          <a:lstStyle/>
          <a:p>
            <a:pPr marL="0" indent="0" algn="ctr">
              <a:buFontTx/>
              <a:buNone/>
              <a:defRPr/>
            </a:pPr>
            <a:r>
              <a:rPr lang="en-GB" sz="2500" b="1" i="0" dirty="0" smtClean="0">
                <a:latin typeface="Tahoma" panose="020B0604030504040204" pitchFamily="34" charset="0"/>
                <a:ea typeface="Tahoma" panose="020B0604030504040204" pitchFamily="34" charset="0"/>
                <a:cs typeface="Tahoma" panose="020B0604030504040204" pitchFamily="34" charset="0"/>
              </a:rPr>
              <a:t>Erasmus+ Capacity </a:t>
            </a:r>
            <a:r>
              <a:rPr lang="en-GB" sz="2500" b="1" i="0" dirty="0">
                <a:latin typeface="Tahoma" panose="020B0604030504040204" pitchFamily="34" charset="0"/>
                <a:ea typeface="Tahoma" panose="020B0604030504040204" pitchFamily="34" charset="0"/>
                <a:cs typeface="Tahoma" panose="020B0604030504040204" pitchFamily="34" charset="0"/>
              </a:rPr>
              <a:t>Building projects</a:t>
            </a:r>
          </a:p>
          <a:p>
            <a:pPr marL="0" indent="0" algn="ctr">
              <a:buFontTx/>
              <a:buNone/>
              <a:defRPr/>
            </a:pPr>
            <a:r>
              <a:rPr lang="en-GB" sz="2500" b="1" i="0" dirty="0">
                <a:latin typeface="Tahoma" panose="020B0604030504040204" pitchFamily="34" charset="0"/>
                <a:ea typeface="Tahoma" panose="020B0604030504040204" pitchFamily="34" charset="0"/>
                <a:cs typeface="Tahoma" panose="020B0604030504040204" pitchFamily="34" charset="0"/>
              </a:rPr>
              <a:t>in the field of Higher Education</a:t>
            </a:r>
          </a:p>
          <a:p>
            <a:pPr marL="0" indent="0" algn="ctr">
              <a:buFontTx/>
              <a:buNone/>
              <a:defRPr/>
            </a:pPr>
            <a:r>
              <a:rPr lang="fr-BE" sz="2000" b="1" i="0" dirty="0">
                <a:latin typeface="Tahoma" panose="020B0604030504040204" pitchFamily="34" charset="0"/>
                <a:ea typeface="Tahoma" panose="020B0604030504040204" pitchFamily="34" charset="0"/>
                <a:cs typeface="Tahoma" panose="020B0604030504040204" pitchFamily="34" charset="0"/>
              </a:rPr>
              <a:t>Call </a:t>
            </a:r>
            <a:r>
              <a:rPr lang="fr-BE" sz="2000" b="1" i="0" dirty="0" smtClean="0">
                <a:latin typeface="Tahoma" panose="020B0604030504040204" pitchFamily="34" charset="0"/>
                <a:ea typeface="Tahoma" panose="020B0604030504040204" pitchFamily="34" charset="0"/>
                <a:cs typeface="Tahoma" panose="020B0604030504040204" pitchFamily="34" charset="0"/>
              </a:rPr>
              <a:t>2017</a:t>
            </a:r>
            <a:endParaRPr lang="fr-BE" sz="2000" b="1" i="0" dirty="0">
              <a:latin typeface="Tahoma" panose="020B0604030504040204" pitchFamily="34" charset="0"/>
              <a:ea typeface="Tahoma" panose="020B0604030504040204" pitchFamily="34" charset="0"/>
              <a:cs typeface="Tahoma" panose="020B0604030504040204" pitchFamily="34" charset="0"/>
            </a:endParaRPr>
          </a:p>
          <a:p>
            <a:pPr marL="0" indent="0" algn="ctr">
              <a:buFontTx/>
              <a:buNone/>
              <a:defRPr/>
            </a:pPr>
            <a:endParaRPr lang="en-GB" sz="2500" b="1" i="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FontTx/>
              <a:buNone/>
              <a:defRPr/>
            </a:pPr>
            <a:r>
              <a:rPr lang="en-GB" sz="2800" b="1" i="0"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FINANCIAL MANAGEMENT OF THE GRANT</a:t>
            </a:r>
            <a:endParaRPr lang="en-GB" sz="2800" b="1" i="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smtClean="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r>
              <a:rPr lang="en-GB" sz="2100" b="1" i="1" dirty="0" smtClean="0">
                <a:latin typeface="Tahoma" panose="020B0604030504040204" pitchFamily="34" charset="0"/>
                <a:ea typeface="Tahoma" panose="020B0604030504040204" pitchFamily="34" charset="0"/>
                <a:cs typeface="Tahoma" panose="020B0604030504040204" pitchFamily="34" charset="0"/>
              </a:rPr>
              <a:t>Grant </a:t>
            </a:r>
            <a:r>
              <a:rPr lang="en-GB" sz="2100" b="1" i="1" dirty="0">
                <a:latin typeface="Tahoma" panose="020B0604030504040204" pitchFamily="34" charset="0"/>
                <a:ea typeface="Tahoma" panose="020B0604030504040204" pitchFamily="34" charset="0"/>
                <a:cs typeface="Tahoma" panose="020B0604030504040204" pitchFamily="34" charset="0"/>
              </a:rPr>
              <a:t>Holders' Meeting</a:t>
            </a:r>
            <a:endParaRPr lang="en-GB" sz="2100" i="1"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r>
              <a:rPr lang="en-GB" sz="2100" b="1" dirty="0">
                <a:latin typeface="Tahoma" panose="020B0604030504040204" pitchFamily="34" charset="0"/>
                <a:ea typeface="Tahoma" panose="020B0604030504040204" pitchFamily="34" charset="0"/>
                <a:cs typeface="Tahoma" panose="020B0604030504040204" pitchFamily="34" charset="0"/>
              </a:rPr>
              <a:t>      </a:t>
            </a:r>
            <a:r>
              <a:rPr lang="en-GB" sz="2100" b="1" i="1" dirty="0" smtClean="0">
                <a:latin typeface="Tahoma" panose="020B0604030504040204" pitchFamily="34" charset="0"/>
                <a:ea typeface="Tahoma" panose="020B0604030504040204" pitchFamily="34" charset="0"/>
                <a:cs typeface="Tahoma" panose="020B0604030504040204" pitchFamily="34" charset="0"/>
              </a:rPr>
              <a:t>Brussels</a:t>
            </a:r>
            <a:r>
              <a:rPr lang="en-GB" sz="2100" b="1" i="1" dirty="0">
                <a:latin typeface="Tahoma" panose="020B0604030504040204" pitchFamily="34" charset="0"/>
                <a:ea typeface="Tahoma" panose="020B0604030504040204" pitchFamily="34" charset="0"/>
                <a:cs typeface="Tahoma" panose="020B0604030504040204" pitchFamily="34" charset="0"/>
              </a:rPr>
              <a:t>, </a:t>
            </a:r>
            <a:r>
              <a:rPr lang="en-GB" sz="2100" b="1" i="1" dirty="0" smtClean="0">
                <a:latin typeface="Tahoma" panose="020B0604030504040204" pitchFamily="34" charset="0"/>
                <a:ea typeface="Tahoma" panose="020B0604030504040204" pitchFamily="34" charset="0"/>
                <a:cs typeface="Tahoma" panose="020B0604030504040204" pitchFamily="34" charset="0"/>
              </a:rPr>
              <a:t>29-30 January 2018</a:t>
            </a:r>
            <a:endParaRPr lang="en-GB" sz="2100" b="1" i="1"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lvl="1" indent="0" algn="r">
              <a:buFontTx/>
              <a:buNone/>
              <a:defRPr/>
            </a:pPr>
            <a:r>
              <a:rPr lang="en-GB" sz="25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lvl="1" indent="0" algn="r">
              <a:buFontTx/>
              <a:buNone/>
              <a:defRPr/>
            </a:pPr>
            <a:endParaRPr lang="en-GB" sz="25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r">
              <a:buFontTx/>
              <a:buNone/>
              <a:defRPr/>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558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19100" y="1678746"/>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33500" y="1320374"/>
            <a:ext cx="720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altLang="en-US" sz="2400" b="1" cap="small" dirty="0">
                <a:solidFill>
                  <a:srgbClr val="9A001D"/>
                </a:solidFill>
                <a:effectLst>
                  <a:outerShdw blurRad="38100" dist="38100" dir="2700000" algn="tl">
                    <a:srgbClr val="C0C0C0"/>
                  </a:outerShdw>
                </a:effectLst>
              </a:rPr>
              <a:t>Budget Transfers</a:t>
            </a:r>
            <a:endParaRPr lang="en-GB" sz="2400" b="1" cap="small" dirty="0">
              <a:solidFill>
                <a:srgbClr val="9A001D"/>
              </a:solidFill>
              <a:effectLst>
                <a:outerShdw blurRad="38100" dist="38100" dir="2700000" algn="tl">
                  <a:srgbClr val="C0C0C0"/>
                </a:outerShdw>
              </a:effectLst>
            </a:endParaRPr>
          </a:p>
          <a:p>
            <a:pPr algn="ctr"/>
            <a:r>
              <a:rPr lang="fr-BE" altLang="en-US" sz="2000" b="1" dirty="0" err="1" smtClean="0">
                <a:latin typeface="Arial" pitchFamily="34" charset="0"/>
                <a:cs typeface="Arial" pitchFamily="34" charset="0"/>
              </a:rPr>
              <a:t>Example</a:t>
            </a:r>
            <a:r>
              <a:rPr lang="fr-BE" altLang="en-US" sz="2000" b="1" dirty="0" smtClean="0">
                <a:latin typeface="Arial" pitchFamily="34" charset="0"/>
                <a:cs typeface="Arial" pitchFamily="34" charset="0"/>
              </a:rPr>
              <a:t> 2 = NO </a:t>
            </a:r>
            <a:r>
              <a:rPr lang="fr-BE" altLang="en-US" sz="2000" b="1" dirty="0" err="1" smtClean="0">
                <a:latin typeface="Arial" pitchFamily="34" charset="0"/>
                <a:cs typeface="Arial" pitchFamily="34" charset="0"/>
              </a:rPr>
              <a:t>need</a:t>
            </a:r>
            <a:r>
              <a:rPr lang="fr-BE" altLang="en-US" sz="2000" b="1" dirty="0" smtClean="0">
                <a:latin typeface="Arial" pitchFamily="34" charset="0"/>
                <a:cs typeface="Arial" pitchFamily="34" charset="0"/>
              </a:rPr>
              <a:t> for </a:t>
            </a:r>
            <a:r>
              <a:rPr lang="fr-BE" altLang="en-US" sz="2000" b="1" dirty="0" err="1" smtClean="0">
                <a:latin typeface="Arial" pitchFamily="34" charset="0"/>
                <a:cs typeface="Arial" pitchFamily="34" charset="0"/>
              </a:rPr>
              <a:t>amendment</a:t>
            </a:r>
            <a:r>
              <a:rPr lang="fr-BE" altLang="en-US" sz="2000" b="1" dirty="0" smtClean="0">
                <a:latin typeface="Arial" pitchFamily="34" charset="0"/>
                <a:cs typeface="Arial" pitchFamily="34" charset="0"/>
              </a:rPr>
              <a:t> </a:t>
            </a:r>
            <a:endParaRPr kumimoji="0" lang="en-GB" altLang="en-US" sz="1800" b="0" i="0" u="none" strike="noStrike" cap="none" normalizeH="0" baseline="0" dirty="0" smtClean="0">
              <a:ln>
                <a:noFill/>
              </a:ln>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7108083"/>
              </p:ext>
            </p:extLst>
          </p:nvPr>
        </p:nvGraphicFramePr>
        <p:xfrm>
          <a:off x="540066" y="2492375"/>
          <a:ext cx="8063867" cy="3529014"/>
        </p:xfrm>
        <a:graphic>
          <a:graphicData uri="http://schemas.openxmlformats.org/drawingml/2006/table">
            <a:tbl>
              <a:tblPr firstRow="1" firstCol="1" bandRow="1">
                <a:tableStyleId>{5C22544A-7EE6-4342-B048-85BDC9FD1C3A}</a:tableStyleId>
              </a:tblPr>
              <a:tblGrid>
                <a:gridCol w="2570339"/>
                <a:gridCol w="1148287"/>
                <a:gridCol w="673348"/>
                <a:gridCol w="1045280"/>
                <a:gridCol w="1036754"/>
                <a:gridCol w="839543"/>
                <a:gridCol w="750316"/>
              </a:tblGrid>
              <a:tr h="751742">
                <a:tc>
                  <a:txBody>
                    <a:bodyPr/>
                    <a:lstStyle/>
                    <a:p>
                      <a:pPr>
                        <a:lnSpc>
                          <a:spcPct val="115000"/>
                        </a:lnSpc>
                        <a:spcAft>
                          <a:spcPts val="0"/>
                        </a:spcAft>
                      </a:pPr>
                      <a:r>
                        <a:rPr lang="en-GB" sz="1400" dirty="0">
                          <a:solidFill>
                            <a:srgbClr val="0F5494"/>
                          </a:solidFill>
                          <a:effectLst/>
                        </a:rPr>
                        <a:t> </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EUR</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BE" sz="1400" b="1" dirty="0" smtClean="0">
                          <a:solidFill>
                            <a:srgbClr val="0F5494"/>
                          </a:solidFill>
                          <a:effectLst/>
                          <a:latin typeface="+mn-lt"/>
                          <a:ea typeface="Calibri"/>
                          <a:cs typeface="Times New Roman"/>
                        </a:rPr>
                        <a:t>%</a:t>
                      </a:r>
                      <a:endParaRPr lang="en-GB" sz="1400" b="1"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Budget transfer</a:t>
                      </a: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a:solidFill>
                            <a:schemeClr val="accent1">
                              <a:lumMod val="25000"/>
                            </a:schemeClr>
                          </a:solidFill>
                          <a:effectLst/>
                        </a:rPr>
                        <a:t>% of budget heading</a:t>
                      </a:r>
                      <a:endParaRPr lang="en-GB" sz="1300" dirty="0">
                        <a:solidFill>
                          <a:schemeClr val="accent1">
                            <a:lumMod val="25000"/>
                          </a:schemeClr>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F5494"/>
                          </a:solidFill>
                          <a:effectLst/>
                        </a:rPr>
                        <a:t>result</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1" kern="1200" dirty="0">
                          <a:solidFill>
                            <a:schemeClr val="accent1">
                              <a:lumMod val="25000"/>
                            </a:schemeClr>
                          </a:solidFill>
                          <a:effectLst/>
                          <a:latin typeface="+mn-lt"/>
                          <a:ea typeface="+mn-ea"/>
                          <a:cs typeface="+mn-cs"/>
                        </a:rPr>
                        <a:t>% of total grant</a:t>
                      </a: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2">
                <a:tc>
                  <a:txBody>
                    <a:bodyPr/>
                    <a:lstStyle/>
                    <a:p>
                      <a:pPr>
                        <a:lnSpc>
                          <a:spcPct val="115000"/>
                        </a:lnSpc>
                        <a:spcAft>
                          <a:spcPts val="0"/>
                        </a:spcAft>
                      </a:pPr>
                      <a:r>
                        <a:rPr lang="en-GB" sz="1400" dirty="0">
                          <a:solidFill>
                            <a:srgbClr val="0F5494"/>
                          </a:solidFill>
                          <a:effectLst/>
                        </a:rPr>
                        <a:t>I      STAFF COSTS</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340.000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40%</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400" kern="1200" dirty="0" smtClean="0">
                          <a:solidFill>
                            <a:srgbClr val="0F5494"/>
                          </a:solidFill>
                          <a:effectLst/>
                          <a:latin typeface="+mn-lt"/>
                          <a:ea typeface="+mn-ea"/>
                          <a:cs typeface="+mn-cs"/>
                        </a:rPr>
                        <a:t>+27.200</a:t>
                      </a:r>
                      <a:endParaRPr lang="en-GB" sz="1400" kern="1200" dirty="0">
                        <a:solidFill>
                          <a:srgbClr val="0F5494"/>
                        </a:solidFill>
                        <a:effectLst/>
                        <a:latin typeface="+mn-lt"/>
                        <a:ea typeface="+mn-ea"/>
                        <a:cs typeface="+mn-cs"/>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kern="1200" dirty="0" smtClean="0">
                          <a:solidFill>
                            <a:schemeClr val="accent1">
                              <a:lumMod val="25000"/>
                            </a:schemeClr>
                          </a:solidFill>
                          <a:effectLst/>
                          <a:latin typeface="+mn-lt"/>
                          <a:ea typeface="+mn-ea"/>
                          <a:cs typeface="+mn-cs"/>
                        </a:rPr>
                        <a:t>+8% of 340.000</a:t>
                      </a:r>
                      <a:endParaRPr lang="en-GB" sz="1300" b="1" kern="1200" dirty="0">
                        <a:solidFill>
                          <a:schemeClr val="accent1">
                            <a:lumMod val="25000"/>
                          </a:schemeClr>
                        </a:solidFill>
                        <a:effectLst/>
                        <a:latin typeface="+mn-lt"/>
                        <a:ea typeface="+mn-ea"/>
                        <a:cs typeface="+mn-cs"/>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367.200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1" kern="1200" dirty="0" smtClean="0">
                          <a:solidFill>
                            <a:schemeClr val="accent1">
                              <a:lumMod val="25000"/>
                            </a:schemeClr>
                          </a:solidFill>
                          <a:effectLst/>
                          <a:latin typeface="+mn-lt"/>
                          <a:ea typeface="+mn-ea"/>
                          <a:cs typeface="+mn-cs"/>
                        </a:rPr>
                        <a:t>43,2%</a:t>
                      </a:r>
                      <a:endParaRPr lang="en-GB" sz="1300" b="1" kern="1200" dirty="0">
                        <a:solidFill>
                          <a:schemeClr val="accent1">
                            <a:lumMod val="25000"/>
                          </a:schemeClr>
                        </a:solidFill>
                        <a:effectLst/>
                        <a:latin typeface="+mn-lt"/>
                        <a:ea typeface="+mn-ea"/>
                        <a:cs typeface="+mn-cs"/>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II    TRAVEL COSTS</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 </a:t>
                      </a:r>
                      <a:r>
                        <a:rPr lang="en-GB" sz="1400" dirty="0" smtClean="0">
                          <a:solidFill>
                            <a:srgbClr val="0F5494"/>
                          </a:solidFill>
                          <a:effectLst/>
                        </a:rPr>
                        <a:t>-27.200</a:t>
                      </a: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122.800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14,4%</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III   COSTS OF STAY</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a:solidFill>
                            <a:srgbClr val="0F5494"/>
                          </a:solidFill>
                          <a:effectLst/>
                        </a:rPr>
                        <a:t> </a:t>
                      </a:r>
                      <a:endParaRPr lang="en-GB" sz="13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150.000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17,6%</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dirty="0">
                          <a:solidFill>
                            <a:srgbClr val="0F5494"/>
                          </a:solidFill>
                          <a:effectLst/>
                        </a:rPr>
                        <a:t>IV   EQUIPMENT</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160.000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18,8%</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 </a:t>
                      </a:r>
                      <a:endParaRPr lang="en-GB" sz="1300" b="1" dirty="0">
                        <a:solidFill>
                          <a:srgbClr val="FF0000"/>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160.000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kern="1200" dirty="0" smtClean="0">
                          <a:solidFill>
                            <a:srgbClr val="0F5494"/>
                          </a:solidFill>
                          <a:effectLst/>
                          <a:latin typeface="+mn-lt"/>
                          <a:ea typeface="+mn-ea"/>
                          <a:cs typeface="+mn-cs"/>
                        </a:rPr>
                        <a:t>18,8%</a:t>
                      </a:r>
                      <a:endParaRPr lang="en-GB" sz="1300" kern="1200" dirty="0">
                        <a:solidFill>
                          <a:srgbClr val="0F5494"/>
                        </a:solidFill>
                        <a:effectLst/>
                        <a:latin typeface="+mn-lt"/>
                        <a:ea typeface="+mn-ea"/>
                        <a:cs typeface="+mn-cs"/>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V    SUBCONTRACTING</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5,9%</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a:solidFill>
                            <a:srgbClr val="0F5494"/>
                          </a:solidFill>
                          <a:effectLst/>
                        </a:rPr>
                        <a:t> </a:t>
                      </a:r>
                      <a:endParaRPr lang="en-GB" sz="13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50.000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5,9%</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2">
                <a:tc>
                  <a:txBody>
                    <a:bodyPr/>
                    <a:lstStyle/>
                    <a:p>
                      <a:pPr>
                        <a:lnSpc>
                          <a:spcPct val="115000"/>
                        </a:lnSpc>
                        <a:spcAft>
                          <a:spcPts val="0"/>
                        </a:spcAft>
                      </a:pPr>
                      <a:r>
                        <a:rPr lang="en-GB" sz="1400" dirty="0">
                          <a:solidFill>
                            <a:srgbClr val="0F5494"/>
                          </a:solidFill>
                          <a:effectLst/>
                        </a:rPr>
                        <a:t>TOTAL GRANT </a:t>
                      </a:r>
                      <a:r>
                        <a:rPr lang="en-GB" sz="1400" dirty="0" smtClean="0">
                          <a:solidFill>
                            <a:srgbClr val="0F5494"/>
                          </a:solidFill>
                          <a:effectLst/>
                        </a:rPr>
                        <a:t>(</a:t>
                      </a:r>
                      <a:r>
                        <a:rPr lang="en-GB" sz="1400" dirty="0">
                          <a:solidFill>
                            <a:srgbClr val="0F5494"/>
                          </a:solidFill>
                          <a:effectLst/>
                        </a:rPr>
                        <a:t>total I-V)</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850.000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F5494"/>
                          </a:solidFill>
                          <a:effectLst/>
                        </a:rPr>
                        <a:t> </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F5494"/>
                          </a:solidFill>
                          <a:effectLst/>
                        </a:rPr>
                        <a:t>850.000</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F5494"/>
                          </a:solidFill>
                          <a:effectLst/>
                        </a:rPr>
                        <a:t> </a:t>
                      </a:r>
                      <a:endParaRPr lang="en-GB" sz="13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10</a:t>
            </a:fld>
            <a:endParaRPr lang="en-GB" altLang="en-US"/>
          </a:p>
        </p:txBody>
      </p:sp>
    </p:spTree>
    <p:extLst>
      <p:ext uri="{BB962C8B-B14F-4D97-AF65-F5344CB8AC3E}">
        <p14:creationId xmlns:p14="http://schemas.microsoft.com/office/powerpoint/2010/main" val="3461954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720" y="1484784"/>
            <a:ext cx="7776864" cy="461665"/>
          </a:xfrm>
          <a:prstGeom prst="rect">
            <a:avLst/>
          </a:prstGeom>
        </p:spPr>
        <p:txBody>
          <a:bodyPr wrap="square">
            <a:spAutoFit/>
          </a:bodyPr>
          <a:lstStyle/>
          <a:p>
            <a:pPr algn="ctr"/>
            <a:r>
              <a:rPr lang="en-GB" sz="2400" b="1" cap="small" dirty="0">
                <a:solidFill>
                  <a:srgbClr val="9A001D"/>
                </a:solidFill>
                <a:effectLst>
                  <a:outerShdw blurRad="38100" dist="38100" dir="2700000" algn="tl">
                    <a:srgbClr val="C0C0C0"/>
                  </a:outerShdw>
                </a:effectLst>
                <a:latin typeface="+mj-lt"/>
                <a:ea typeface="+mj-ea"/>
                <a:cs typeface="+mj-cs"/>
              </a:rPr>
              <a:t>Eligible Costs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11</a:t>
            </a:fld>
            <a:endParaRPr lang="en-GB" altLang="en-US"/>
          </a:p>
        </p:txBody>
      </p:sp>
      <p:sp>
        <p:nvSpPr>
          <p:cNvPr id="6" name="Rectangle 2"/>
          <p:cNvSpPr>
            <a:spLocks noGrp="1" noChangeArrowheads="1"/>
          </p:cNvSpPr>
          <p:nvPr>
            <p:ph type="title"/>
          </p:nvPr>
        </p:nvSpPr>
        <p:spPr>
          <a:xfrm>
            <a:off x="323850" y="2781300"/>
            <a:ext cx="8229600" cy="936625"/>
          </a:xfrm>
        </p:spPr>
        <p:txBody>
          <a:bodyPr/>
          <a:lstStyle/>
          <a:p>
            <a:pPr marL="177800">
              <a:buClr>
                <a:schemeClr val="tx2"/>
              </a:buClr>
            </a:pPr>
            <a:r>
              <a:rPr lang="en-GB" altLang="en-US" sz="2000" dirty="0" smtClean="0"/>
              <a:t/>
            </a:r>
            <a:br>
              <a:rPr lang="en-GB" altLang="en-US" sz="2000" dirty="0" smtClean="0"/>
            </a:br>
            <a:endParaRPr lang="en-US" altLang="en-US" dirty="0"/>
          </a:p>
        </p:txBody>
      </p:sp>
      <p:sp>
        <p:nvSpPr>
          <p:cNvPr id="7" name="TextBox 6"/>
          <p:cNvSpPr txBox="1"/>
          <p:nvPr/>
        </p:nvSpPr>
        <p:spPr>
          <a:xfrm>
            <a:off x="467543" y="2204864"/>
            <a:ext cx="8404143" cy="4755148"/>
          </a:xfrm>
          <a:prstGeom prst="rect">
            <a:avLst/>
          </a:prstGeom>
          <a:noFill/>
        </p:spPr>
        <p:txBody>
          <a:bodyPr wrap="square" rtlCol="0">
            <a:spAutoFit/>
          </a:bodyPr>
          <a:lstStyle/>
          <a:p>
            <a:endParaRPr lang="en-GB" sz="2000" b="1" i="1" kern="0" dirty="0" smtClean="0">
              <a:latin typeface="Verdana"/>
              <a:ea typeface="+mj-ea"/>
              <a:cs typeface="+mj-cs"/>
            </a:endParaRPr>
          </a:p>
          <a:p>
            <a:endParaRPr lang="en-GB" sz="2000" b="1" i="1" kern="0" dirty="0">
              <a:latin typeface="Verdana"/>
              <a:ea typeface="+mj-ea"/>
              <a:cs typeface="+mj-cs"/>
            </a:endParaRPr>
          </a:p>
          <a:p>
            <a:endParaRPr lang="en-GB" sz="2000" b="1" kern="0" dirty="0" smtClean="0">
              <a:latin typeface="Verdana"/>
              <a:ea typeface="+mj-ea"/>
              <a:cs typeface="+mj-cs"/>
            </a:endParaRPr>
          </a:p>
          <a:p>
            <a:pPr marL="800100" lvl="1" indent="-342900">
              <a:lnSpc>
                <a:spcPct val="150000"/>
              </a:lnSpc>
              <a:buFont typeface="Wingdings" panose="05000000000000000000" pitchFamily="2" charset="2"/>
              <a:buChar char="Ø"/>
            </a:pPr>
            <a:r>
              <a:rPr lang="en-GB" sz="1800" kern="0" dirty="0" smtClean="0">
                <a:latin typeface="Verdana"/>
                <a:ea typeface="+mj-ea"/>
                <a:cs typeface="+mj-cs"/>
              </a:rPr>
              <a:t>Incurred </a:t>
            </a:r>
            <a:r>
              <a:rPr lang="en-GB" sz="1800" kern="0" dirty="0">
                <a:latin typeface="Verdana"/>
                <a:ea typeface="+mj-ea"/>
                <a:cs typeface="+mj-cs"/>
              </a:rPr>
              <a:t>during the eligibility </a:t>
            </a:r>
            <a:r>
              <a:rPr lang="en-GB" sz="1800" kern="0" dirty="0" smtClean="0">
                <a:latin typeface="Verdana"/>
                <a:ea typeface="+mj-ea"/>
                <a:cs typeface="+mj-cs"/>
              </a:rPr>
              <a:t>period</a:t>
            </a:r>
          </a:p>
          <a:p>
            <a:pPr marL="800100" lvl="1" indent="-342900">
              <a:lnSpc>
                <a:spcPct val="150000"/>
              </a:lnSpc>
              <a:buFont typeface="Wingdings" panose="05000000000000000000" pitchFamily="2" charset="2"/>
              <a:buChar char="Ø"/>
            </a:pPr>
            <a:r>
              <a:rPr lang="en-GB" sz="1800" kern="0" dirty="0" smtClean="0">
                <a:latin typeface="Verdana"/>
                <a:ea typeface="+mj-ea"/>
                <a:cs typeface="+mj-cs"/>
              </a:rPr>
              <a:t>Foreseen </a:t>
            </a:r>
            <a:r>
              <a:rPr lang="en-GB" sz="1800" kern="0" dirty="0">
                <a:latin typeface="Verdana"/>
                <a:ea typeface="+mj-ea"/>
                <a:cs typeface="+mj-cs"/>
              </a:rPr>
              <a:t>in the </a:t>
            </a:r>
            <a:r>
              <a:rPr lang="en-GB" sz="1800" kern="0" dirty="0" smtClean="0">
                <a:latin typeface="Verdana"/>
                <a:ea typeface="+mj-ea"/>
                <a:cs typeface="+mj-cs"/>
              </a:rPr>
              <a:t>application/budget</a:t>
            </a:r>
          </a:p>
          <a:p>
            <a:pPr marL="800100" lvl="1" indent="-342900">
              <a:lnSpc>
                <a:spcPct val="150000"/>
              </a:lnSpc>
              <a:buFont typeface="Wingdings" panose="05000000000000000000" pitchFamily="2" charset="2"/>
              <a:buChar char="Ø"/>
            </a:pPr>
            <a:r>
              <a:rPr lang="en-GB" sz="1800" kern="0" dirty="0" smtClean="0">
                <a:latin typeface="Verdana"/>
                <a:ea typeface="+mj-ea"/>
                <a:cs typeface="+mj-cs"/>
              </a:rPr>
              <a:t>In </a:t>
            </a:r>
            <a:r>
              <a:rPr lang="en-GB" sz="1800" kern="0" dirty="0">
                <a:latin typeface="Verdana"/>
                <a:ea typeface="+mj-ea"/>
                <a:cs typeface="+mj-cs"/>
              </a:rPr>
              <a:t>connection with the action/necessary for project </a:t>
            </a:r>
            <a:r>
              <a:rPr lang="en-GB" sz="1800" kern="0" dirty="0" smtClean="0">
                <a:latin typeface="Verdana"/>
                <a:ea typeface="+mj-ea"/>
                <a:cs typeface="+mj-cs"/>
              </a:rPr>
              <a:t>implementation</a:t>
            </a:r>
          </a:p>
          <a:p>
            <a:pPr marL="800100" lvl="1" indent="-342900">
              <a:lnSpc>
                <a:spcPct val="150000"/>
              </a:lnSpc>
              <a:buFont typeface="Wingdings" panose="05000000000000000000" pitchFamily="2" charset="2"/>
              <a:buChar char="Ø"/>
            </a:pPr>
            <a:r>
              <a:rPr lang="en-GB" sz="1800" kern="0" dirty="0">
                <a:latin typeface="Verdana"/>
                <a:ea typeface="+mj-ea"/>
                <a:cs typeface="+mj-cs"/>
              </a:rPr>
              <a:t>Identifiable, verifiable, recorded in accounting records</a:t>
            </a:r>
          </a:p>
          <a:p>
            <a:pPr marL="800100" lvl="1" indent="-342900">
              <a:lnSpc>
                <a:spcPct val="150000"/>
              </a:lnSpc>
              <a:buFont typeface="Wingdings" panose="05000000000000000000" pitchFamily="2" charset="2"/>
              <a:buChar char="Ø"/>
            </a:pPr>
            <a:r>
              <a:rPr lang="en-GB" sz="1800" kern="0" dirty="0">
                <a:latin typeface="Verdana"/>
                <a:ea typeface="+mj-ea"/>
                <a:cs typeface="+mj-cs"/>
              </a:rPr>
              <a:t>Comply with requirements of tax and national legislation</a:t>
            </a:r>
          </a:p>
          <a:p>
            <a:pPr marL="800100" lvl="1" indent="-342900">
              <a:lnSpc>
                <a:spcPct val="150000"/>
              </a:lnSpc>
              <a:buFont typeface="Wingdings" panose="05000000000000000000" pitchFamily="2" charset="2"/>
              <a:buChar char="Ø"/>
            </a:pPr>
            <a:r>
              <a:rPr lang="en-GB" sz="1800" kern="0" dirty="0">
                <a:latin typeface="Verdana"/>
                <a:ea typeface="+mj-ea"/>
                <a:cs typeface="+mj-cs"/>
              </a:rPr>
              <a:t>Reasonable, complying with sound financial management (economy and efficiency)</a:t>
            </a:r>
            <a:r>
              <a:rPr lang="en-GB" sz="1800" kern="0" dirty="0">
                <a:solidFill>
                  <a:srgbClr val="333399"/>
                </a:solidFill>
                <a:latin typeface="Verdana"/>
                <a:ea typeface="+mj-ea"/>
                <a:cs typeface="+mj-cs"/>
              </a:rPr>
              <a:t/>
            </a:r>
            <a:br>
              <a:rPr lang="en-GB" sz="1800" kern="0" dirty="0">
                <a:solidFill>
                  <a:srgbClr val="333399"/>
                </a:solidFill>
                <a:latin typeface="Verdana"/>
                <a:ea typeface="+mj-ea"/>
                <a:cs typeface="+mj-cs"/>
              </a:rPr>
            </a:br>
            <a:endParaRPr lang="en-GB" sz="1800" dirty="0"/>
          </a:p>
        </p:txBody>
      </p:sp>
      <p:sp>
        <p:nvSpPr>
          <p:cNvPr id="8" name="Round Diagonal Corner Rectangle 7"/>
          <p:cNvSpPr/>
          <p:nvPr/>
        </p:nvSpPr>
        <p:spPr bwMode="auto">
          <a:xfrm>
            <a:off x="302735" y="2204864"/>
            <a:ext cx="8568952" cy="720080"/>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2000" b="1" kern="0" dirty="0">
                <a:solidFill>
                  <a:srgbClr val="0F5494"/>
                </a:solidFill>
              </a:rPr>
              <a:t>Article </a:t>
            </a:r>
            <a:r>
              <a:rPr lang="en-GB" sz="2000" b="1" kern="0" dirty="0" smtClean="0">
                <a:solidFill>
                  <a:srgbClr val="0F5494"/>
                </a:solidFill>
              </a:rPr>
              <a:t>II.19.1 </a:t>
            </a:r>
            <a:r>
              <a:rPr lang="en-GB" sz="2000" b="1" kern="0" dirty="0">
                <a:solidFill>
                  <a:srgbClr val="0F5494"/>
                </a:solidFill>
              </a:rPr>
              <a:t>Grant Agreement</a:t>
            </a:r>
          </a:p>
        </p:txBody>
      </p:sp>
    </p:spTree>
    <p:extLst>
      <p:ext uri="{BB962C8B-B14F-4D97-AF65-F5344CB8AC3E}">
        <p14:creationId xmlns:p14="http://schemas.microsoft.com/office/powerpoint/2010/main" val="9849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altLang="en-US" dirty="0" smtClean="0"/>
              <a:t>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204864"/>
            <a:ext cx="8229600" cy="4248471"/>
          </a:xfrm>
        </p:spPr>
        <p:txBody>
          <a:bodyPr/>
          <a:lstStyle/>
          <a:p>
            <a:pPr marL="0" indent="0">
              <a:buNone/>
            </a:pPr>
            <a:r>
              <a:rPr lang="fr-BE" sz="2000" b="1" i="0" dirty="0" smtClean="0"/>
              <a:t>1) </a:t>
            </a:r>
            <a:r>
              <a:rPr lang="fr-BE" sz="2000" b="1" i="0" dirty="0" err="1" smtClean="0"/>
              <a:t>Costs</a:t>
            </a:r>
            <a:r>
              <a:rPr lang="fr-BE" sz="2000" b="1" i="0" dirty="0" smtClean="0"/>
              <a:t> NOT </a:t>
            </a:r>
            <a:r>
              <a:rPr lang="fr-BE" sz="2000" b="1" i="0" dirty="0" err="1" smtClean="0"/>
              <a:t>fulfilling</a:t>
            </a:r>
            <a:r>
              <a:rPr lang="fr-BE" sz="2000" b="1" i="0" dirty="0" smtClean="0"/>
              <a:t> </a:t>
            </a:r>
            <a:r>
              <a:rPr lang="fr-BE" sz="2000" b="1" i="0" dirty="0" err="1" smtClean="0"/>
              <a:t>requirements</a:t>
            </a:r>
            <a:r>
              <a:rPr lang="fr-BE" sz="2000" b="1" i="0" dirty="0" smtClean="0"/>
              <a:t> of Art. II.19.1 </a:t>
            </a:r>
          </a:p>
          <a:p>
            <a:pPr marL="457200" indent="-457200">
              <a:buAutoNum type="arabicParenR"/>
            </a:pPr>
            <a:endParaRPr lang="en-GB" sz="2000" b="1" i="0" dirty="0" smtClean="0"/>
          </a:p>
          <a:p>
            <a:pPr marL="0" indent="0">
              <a:buNone/>
            </a:pPr>
            <a:r>
              <a:rPr lang="en-GB" sz="2000" b="1" i="0" dirty="0" smtClean="0"/>
              <a:t>2) Art. I.10.4/II.19.4 </a:t>
            </a:r>
          </a:p>
          <a:p>
            <a:pPr marL="0" indent="0">
              <a:buNone/>
            </a:pPr>
            <a:r>
              <a:rPr lang="en-GB" sz="1800" b="1" i="0" dirty="0" smtClean="0"/>
              <a:t>examples:</a:t>
            </a:r>
          </a:p>
          <a:p>
            <a:pPr marL="628650" indent="-285750">
              <a:buClr>
                <a:srgbClr val="2D5EC1"/>
              </a:buClr>
              <a:buFont typeface="Wingdings" panose="05000000000000000000" pitchFamily="2" charset="2"/>
              <a:buChar char="ü"/>
            </a:pPr>
            <a:r>
              <a:rPr lang="en-GB" sz="1600" b="1" i="0" dirty="0" smtClean="0"/>
              <a:t>equipment </a:t>
            </a:r>
            <a:r>
              <a:rPr lang="en-GB" sz="1600" b="1" i="0" dirty="0"/>
              <a:t>such as: furniture, motor </a:t>
            </a:r>
            <a:r>
              <a:rPr lang="en-GB" sz="1600" b="1" i="0" dirty="0" smtClean="0"/>
              <a:t>vehicles, alarm systems</a:t>
            </a:r>
            <a:endParaRPr lang="en-GB" sz="1600" b="1" i="0" dirty="0"/>
          </a:p>
          <a:p>
            <a:pPr marL="628650" indent="-285750">
              <a:buClr>
                <a:srgbClr val="2D5EC1"/>
              </a:buClr>
              <a:buFont typeface="Wingdings" panose="05000000000000000000" pitchFamily="2" charset="2"/>
              <a:buChar char="ü"/>
            </a:pPr>
            <a:r>
              <a:rPr lang="en-GB" sz="1600" b="1" i="0" dirty="0" smtClean="0"/>
              <a:t>costs </a:t>
            </a:r>
            <a:r>
              <a:rPr lang="en-GB" sz="1600" b="1" i="0" dirty="0"/>
              <a:t>linked to the purchase of real </a:t>
            </a:r>
            <a:r>
              <a:rPr lang="en-GB" sz="1600" b="1" i="0" dirty="0" smtClean="0"/>
              <a:t>estate</a:t>
            </a:r>
            <a:endParaRPr lang="en-GB" sz="1600" b="1" i="0" dirty="0"/>
          </a:p>
          <a:p>
            <a:pPr marL="628650" indent="-285750">
              <a:buClr>
                <a:srgbClr val="2D5EC1"/>
              </a:buClr>
              <a:buFont typeface="Wingdings" panose="05000000000000000000" pitchFamily="2" charset="2"/>
              <a:buChar char="ü"/>
            </a:pPr>
            <a:r>
              <a:rPr lang="en-GB" sz="1600" b="1" i="0" dirty="0" smtClean="0"/>
              <a:t>activities not in project </a:t>
            </a:r>
            <a:r>
              <a:rPr lang="en-GB" sz="1600" b="1" i="0" dirty="0"/>
              <a:t>beneficiaries' </a:t>
            </a:r>
            <a:r>
              <a:rPr lang="en-GB" sz="1600" b="1" i="0" dirty="0" smtClean="0"/>
              <a:t>countries (Annex </a:t>
            </a:r>
            <a:r>
              <a:rPr lang="en-GB" sz="1600" b="1" i="0" dirty="0"/>
              <a:t>IV), </a:t>
            </a:r>
            <a:r>
              <a:rPr lang="en-GB" sz="1600" b="1" i="0" dirty="0" smtClean="0"/>
              <a:t>unless prior authorisation</a:t>
            </a:r>
          </a:p>
          <a:p>
            <a:pPr marL="628650" indent="-285750">
              <a:buClr>
                <a:srgbClr val="2D5EC1"/>
              </a:buClr>
              <a:buFont typeface="Wingdings" panose="05000000000000000000" pitchFamily="2" charset="2"/>
              <a:buChar char="ü"/>
            </a:pPr>
            <a:r>
              <a:rPr lang="fr-BE" sz="1600" b="1" i="0" dirty="0" smtClean="0"/>
              <a:t>Exchange </a:t>
            </a:r>
            <a:r>
              <a:rPr lang="fr-BE" sz="1600" b="1" i="0" dirty="0" err="1" smtClean="0"/>
              <a:t>losses</a:t>
            </a:r>
            <a:endParaRPr lang="en-GB" sz="1600" b="1" i="0" dirty="0" smtClean="0"/>
          </a:p>
          <a:p>
            <a:pPr marL="628650" lvl="0" indent="-285750">
              <a:buClr>
                <a:srgbClr val="2D5EC1"/>
              </a:buClr>
              <a:buFont typeface="Wingdings" panose="05000000000000000000" pitchFamily="2" charset="2"/>
              <a:buChar char="ü"/>
            </a:pPr>
            <a:r>
              <a:rPr lang="en-US" sz="1600" b="1" i="0" dirty="0" smtClean="0"/>
              <a:t>in </a:t>
            </a:r>
            <a:r>
              <a:rPr lang="en-US" sz="1600" b="1" i="0" dirty="0"/>
              <a:t>kind </a:t>
            </a:r>
            <a:r>
              <a:rPr lang="en-US" sz="1600" b="1" i="0" dirty="0" smtClean="0"/>
              <a:t>contribution</a:t>
            </a:r>
            <a:endParaRPr lang="en-GB" sz="1600" b="1" i="0" dirty="0"/>
          </a:p>
          <a:p>
            <a:pPr marL="628650" lvl="0" indent="-285750">
              <a:buClr>
                <a:srgbClr val="2D5EC1"/>
              </a:buClr>
              <a:buFont typeface="Wingdings" panose="05000000000000000000" pitchFamily="2" charset="2"/>
              <a:buChar char="ü"/>
            </a:pPr>
            <a:r>
              <a:rPr lang="en-US" sz="1600" b="1" i="0" dirty="0" smtClean="0"/>
              <a:t>excessive expenditure</a:t>
            </a:r>
            <a:endParaRPr lang="en-GB" sz="1600" b="1" i="0" dirty="0"/>
          </a:p>
          <a:p>
            <a:pPr marL="628650" lvl="0" indent="-285750">
              <a:buClr>
                <a:srgbClr val="2D5EC1"/>
              </a:buClr>
              <a:buFont typeface="Wingdings" panose="05000000000000000000" pitchFamily="2" charset="2"/>
              <a:buChar char="ü"/>
            </a:pPr>
            <a:r>
              <a:rPr lang="en-US" sz="1600" b="1" i="0" dirty="0" smtClean="0"/>
              <a:t>deductible VAT</a:t>
            </a:r>
            <a:endParaRPr lang="en-GB" sz="1400" b="1" i="0" dirty="0"/>
          </a:p>
        </p:txBody>
      </p:sp>
      <p:sp>
        <p:nvSpPr>
          <p:cNvPr id="2" name="Rectangle 1"/>
          <p:cNvSpPr/>
          <p:nvPr/>
        </p:nvSpPr>
        <p:spPr>
          <a:xfrm>
            <a:off x="835720" y="1484784"/>
            <a:ext cx="7776864" cy="461665"/>
          </a:xfrm>
          <a:prstGeom prst="rect">
            <a:avLst/>
          </a:prstGeom>
        </p:spPr>
        <p:txBody>
          <a:bodyPr wrap="square">
            <a:spAutoFit/>
          </a:bodyPr>
          <a:lstStyle/>
          <a:p>
            <a:pPr algn="ctr"/>
            <a:r>
              <a:rPr lang="en-GB" sz="2400" b="1" cap="small" dirty="0">
                <a:solidFill>
                  <a:srgbClr val="9A001D"/>
                </a:solidFill>
                <a:effectLst>
                  <a:outerShdw blurRad="38100" dist="38100" dir="2700000" algn="tl">
                    <a:srgbClr val="C0C0C0"/>
                  </a:outerShdw>
                </a:effectLst>
                <a:latin typeface="+mj-lt"/>
                <a:ea typeface="+mj-ea"/>
                <a:cs typeface="+mj-cs"/>
              </a:rPr>
              <a:t>Ineligible Costs </a:t>
            </a: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12</a:t>
            </a:fld>
            <a:endParaRPr lang="en-GB" altLang="en-US"/>
          </a:p>
        </p:txBody>
      </p:sp>
    </p:spTree>
    <p:extLst>
      <p:ext uri="{BB962C8B-B14F-4D97-AF65-F5344CB8AC3E}">
        <p14:creationId xmlns:p14="http://schemas.microsoft.com/office/powerpoint/2010/main" val="346020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67544" y="1268760"/>
            <a:ext cx="8229600" cy="4824535"/>
          </a:xfrm>
        </p:spPr>
        <p:txBody>
          <a:bodyPr/>
          <a:lstStyle/>
          <a:p>
            <a:pPr marL="400050" lvl="1" indent="0" algn="ctr">
              <a:buNone/>
            </a:pPr>
            <a:r>
              <a:rPr lang="fr-BE" sz="3500" dirty="0" smtClean="0">
                <a:solidFill>
                  <a:srgbClr val="FF0000"/>
                </a:solidFill>
              </a:rPr>
              <a:t>QUIZ</a:t>
            </a:r>
            <a:endParaRPr lang="fr-BE" sz="3500" dirty="0">
              <a:solidFill>
                <a:srgbClr val="FF0000"/>
              </a:solidFill>
            </a:endParaRPr>
          </a:p>
          <a:p>
            <a:pPr marL="400050" lvl="1" indent="0">
              <a:buNone/>
            </a:pPr>
            <a:endParaRPr lang="en-GB" sz="1800" dirty="0" smtClean="0">
              <a:solidFill>
                <a:srgbClr val="FF0000"/>
              </a:solidFill>
            </a:endParaRPr>
          </a:p>
          <a:p>
            <a:pPr marL="400050" lvl="1" indent="0">
              <a:buNone/>
            </a:pPr>
            <a:r>
              <a:rPr lang="en-GB" sz="1700" kern="1200" cap="small" dirty="0">
                <a:solidFill>
                  <a:srgbClr val="9A001D"/>
                </a:solidFill>
                <a:effectLst>
                  <a:outerShdw blurRad="38100" dist="38100" dir="2700000" algn="tl">
                    <a:srgbClr val="C0C0C0"/>
                  </a:outerShdw>
                </a:effectLst>
                <a:latin typeface="+mj-lt"/>
                <a:ea typeface="+mj-ea"/>
                <a:cs typeface="+mj-cs"/>
              </a:rPr>
              <a:t>1) When declaring </a:t>
            </a:r>
            <a:r>
              <a:rPr lang="en-GB" sz="1700" kern="1200" cap="small" dirty="0" smtClean="0">
                <a:solidFill>
                  <a:srgbClr val="9A001D"/>
                </a:solidFill>
                <a:effectLst>
                  <a:outerShdw blurRad="38100" dist="38100" dir="2700000" algn="tl">
                    <a:srgbClr val="C0C0C0"/>
                  </a:outerShdw>
                </a:effectLst>
                <a:latin typeface="+mj-lt"/>
                <a:ea typeface="+mj-ea"/>
                <a:cs typeface="+mj-cs"/>
              </a:rPr>
              <a:t>co-financing </a:t>
            </a:r>
            <a:r>
              <a:rPr lang="en-GB" sz="1700" kern="1200" cap="small" dirty="0">
                <a:solidFill>
                  <a:srgbClr val="9A001D"/>
                </a:solidFill>
                <a:effectLst>
                  <a:outerShdw blurRad="38100" dist="38100" dir="2700000" algn="tl">
                    <a:srgbClr val="C0C0C0"/>
                  </a:outerShdw>
                </a:effectLst>
                <a:latin typeface="+mj-lt"/>
                <a:ea typeface="+mj-ea"/>
                <a:cs typeface="+mj-cs"/>
              </a:rPr>
              <a:t>at final reporting stage, is there a minimum amount to declare?</a:t>
            </a:r>
          </a:p>
          <a:p>
            <a:pPr marL="1160463" lvl="1" indent="-255588">
              <a:buNone/>
            </a:pPr>
            <a:r>
              <a:rPr lang="en-GB" sz="1600" b="0" dirty="0" smtClean="0">
                <a:solidFill>
                  <a:schemeClr val="tx1"/>
                </a:solidFill>
              </a:rPr>
              <a:t>a. </a:t>
            </a:r>
            <a:r>
              <a:rPr lang="en-GB" sz="1600" b="0" dirty="0">
                <a:solidFill>
                  <a:schemeClr val="tx1"/>
                </a:solidFill>
              </a:rPr>
              <a:t>No	</a:t>
            </a:r>
            <a:r>
              <a:rPr lang="en-GB" sz="1600" b="0" dirty="0" smtClean="0">
                <a:solidFill>
                  <a:schemeClr val="tx1"/>
                </a:solidFill>
              </a:rPr>
              <a:t>	</a:t>
            </a:r>
          </a:p>
          <a:p>
            <a:pPr marL="1160463" lvl="1" indent="-255588">
              <a:buNone/>
            </a:pPr>
            <a:r>
              <a:rPr lang="en-GB" sz="1600" b="0" dirty="0" smtClean="0">
                <a:solidFill>
                  <a:schemeClr val="tx1"/>
                </a:solidFill>
              </a:rPr>
              <a:t>b. Yes</a:t>
            </a:r>
            <a:r>
              <a:rPr lang="en-GB" sz="1600" b="0" dirty="0">
                <a:solidFill>
                  <a:schemeClr val="tx1"/>
                </a:solidFill>
              </a:rPr>
              <a:t>, </a:t>
            </a:r>
            <a:r>
              <a:rPr lang="en-GB" sz="1600" b="0" dirty="0" smtClean="0">
                <a:solidFill>
                  <a:schemeClr val="tx1"/>
                </a:solidFill>
              </a:rPr>
              <a:t>an amount representing minimum </a:t>
            </a:r>
            <a:r>
              <a:rPr lang="en-GB" sz="1600" b="0" dirty="0">
                <a:solidFill>
                  <a:schemeClr val="tx1"/>
                </a:solidFill>
              </a:rPr>
              <a:t>10</a:t>
            </a:r>
            <a:r>
              <a:rPr lang="en-GB" sz="1600" b="0" dirty="0" smtClean="0">
                <a:solidFill>
                  <a:schemeClr val="tx1"/>
                </a:solidFill>
              </a:rPr>
              <a:t>% of the costs declared </a:t>
            </a:r>
            <a:endParaRPr lang="en-GB" sz="1600" b="0" dirty="0">
              <a:solidFill>
                <a:schemeClr val="tx1"/>
              </a:solidFill>
            </a:endParaRPr>
          </a:p>
          <a:p>
            <a:pPr marL="1160463" lvl="1" indent="-255588">
              <a:buNone/>
            </a:pPr>
            <a:r>
              <a:rPr lang="en-GB" sz="1600" b="0" dirty="0" smtClean="0">
                <a:solidFill>
                  <a:schemeClr val="tx1"/>
                </a:solidFill>
              </a:rPr>
              <a:t>c. Yes, </a:t>
            </a:r>
            <a:r>
              <a:rPr lang="en-GB" sz="1600" b="0" dirty="0">
                <a:solidFill>
                  <a:schemeClr val="tx1"/>
                </a:solidFill>
              </a:rPr>
              <a:t>an amount representing minimum 10% of the </a:t>
            </a:r>
            <a:r>
              <a:rPr lang="en-GB" sz="1600" b="0" dirty="0" smtClean="0">
                <a:solidFill>
                  <a:schemeClr val="tx1"/>
                </a:solidFill>
              </a:rPr>
              <a:t>costs declared, but only for unit costs</a:t>
            </a:r>
          </a:p>
          <a:p>
            <a:pPr marL="400050" lvl="1" indent="0" algn="just">
              <a:buNone/>
            </a:pPr>
            <a:r>
              <a:rPr lang="en-GB" sz="1700" kern="1200" cap="small" dirty="0">
                <a:solidFill>
                  <a:srgbClr val="9A001D"/>
                </a:solidFill>
                <a:effectLst>
                  <a:outerShdw blurRad="38100" dist="38100" dir="2700000" algn="tl">
                    <a:srgbClr val="C0C0C0"/>
                  </a:outerShdw>
                </a:effectLst>
                <a:latin typeface="+mj-lt"/>
                <a:ea typeface="+mj-ea"/>
                <a:cs typeface="+mj-cs"/>
              </a:rPr>
              <a:t>2) Can I increase the staff costs for </a:t>
            </a:r>
            <a:r>
              <a:rPr lang="en-GB" sz="1700" kern="1200" cap="small" dirty="0" smtClean="0">
                <a:solidFill>
                  <a:srgbClr val="9A001D"/>
                </a:solidFill>
                <a:effectLst>
                  <a:outerShdw blurRad="38100" dist="38100" dir="2700000" algn="tl">
                    <a:srgbClr val="C0C0C0"/>
                  </a:outerShdw>
                </a:effectLst>
                <a:latin typeface="+mj-lt"/>
                <a:ea typeface="+mj-ea"/>
                <a:cs typeface="+mj-cs"/>
              </a:rPr>
              <a:t>a </a:t>
            </a:r>
            <a:r>
              <a:rPr lang="en-GB" sz="1700" kern="1200" cap="small" dirty="0">
                <a:solidFill>
                  <a:srgbClr val="9A001D"/>
                </a:solidFill>
                <a:effectLst>
                  <a:outerShdw blurRad="38100" dist="38100" dir="2700000" algn="tl">
                    <a:srgbClr val="C0C0C0"/>
                  </a:outerShdw>
                </a:effectLst>
                <a:latin typeface="+mj-lt"/>
                <a:ea typeface="+mj-ea"/>
                <a:cs typeface="+mj-cs"/>
              </a:rPr>
              <a:t>project partner by 15% without requesting an amendment to the GA </a:t>
            </a:r>
            <a:r>
              <a:rPr lang="en-GB" sz="1700" kern="1200" cap="small" dirty="0" smtClean="0">
                <a:solidFill>
                  <a:srgbClr val="9A001D"/>
                </a:solidFill>
                <a:effectLst>
                  <a:outerShdw blurRad="38100" dist="38100" dir="2700000" algn="tl">
                    <a:srgbClr val="C0C0C0"/>
                  </a:outerShdw>
                </a:effectLst>
                <a:latin typeface="+mj-lt"/>
                <a:ea typeface="+mj-ea"/>
                <a:cs typeface="+mj-cs"/>
              </a:rPr>
              <a:t>(if this </a:t>
            </a:r>
            <a:r>
              <a:rPr lang="en-GB" sz="1700" kern="1200" cap="small" dirty="0">
                <a:solidFill>
                  <a:srgbClr val="9A001D"/>
                </a:solidFill>
                <a:effectLst>
                  <a:outerShdw blurRad="38100" dist="38100" dir="2700000" algn="tl">
                    <a:srgbClr val="C0C0C0"/>
                  </a:outerShdw>
                </a:effectLst>
                <a:latin typeface="+mj-lt"/>
                <a:ea typeface="+mj-ea"/>
                <a:cs typeface="+mj-cs"/>
              </a:rPr>
              <a:t>is </a:t>
            </a:r>
            <a:r>
              <a:rPr lang="en-GB" sz="1700" kern="1200" cap="small" dirty="0" smtClean="0">
                <a:solidFill>
                  <a:srgbClr val="9A001D"/>
                </a:solidFill>
                <a:effectLst>
                  <a:outerShdw blurRad="38100" dist="38100" dir="2700000" algn="tl">
                    <a:srgbClr val="C0C0C0"/>
                  </a:outerShdw>
                </a:effectLst>
                <a:latin typeface="+mj-lt"/>
                <a:ea typeface="+mj-ea"/>
                <a:cs typeface="+mj-cs"/>
              </a:rPr>
              <a:t>justified </a:t>
            </a:r>
            <a:r>
              <a:rPr lang="en-GB" sz="1700" kern="1200" cap="small" dirty="0">
                <a:solidFill>
                  <a:srgbClr val="9A001D"/>
                </a:solidFill>
                <a:effectLst>
                  <a:outerShdw blurRad="38100" dist="38100" dir="2700000" algn="tl">
                    <a:srgbClr val="C0C0C0"/>
                  </a:outerShdw>
                </a:effectLst>
                <a:latin typeface="+mj-lt"/>
                <a:ea typeface="+mj-ea"/>
                <a:cs typeface="+mj-cs"/>
              </a:rPr>
              <a:t>by the project </a:t>
            </a:r>
            <a:r>
              <a:rPr lang="en-GB" sz="1700" kern="1200" cap="small" dirty="0" smtClean="0">
                <a:solidFill>
                  <a:srgbClr val="9A001D"/>
                </a:solidFill>
                <a:effectLst>
                  <a:outerShdw blurRad="38100" dist="38100" dir="2700000" algn="tl">
                    <a:srgbClr val="C0C0C0"/>
                  </a:outerShdw>
                </a:effectLst>
                <a:latin typeface="+mj-lt"/>
                <a:ea typeface="+mj-ea"/>
                <a:cs typeface="+mj-cs"/>
              </a:rPr>
              <a:t>activities) ?</a:t>
            </a:r>
            <a:endParaRPr lang="en-GB" sz="1700" kern="1200" cap="small" dirty="0">
              <a:solidFill>
                <a:srgbClr val="9A001D"/>
              </a:solidFill>
              <a:effectLst>
                <a:outerShdw blurRad="38100" dist="38100" dir="2700000" algn="tl">
                  <a:srgbClr val="C0C0C0"/>
                </a:outerShdw>
              </a:effectLst>
              <a:latin typeface="+mj-lt"/>
              <a:ea typeface="+mj-ea"/>
              <a:cs typeface="+mj-cs"/>
            </a:endParaRPr>
          </a:p>
          <a:p>
            <a:pPr marL="1255713" lvl="1" indent="-355600">
              <a:buClrTx/>
              <a:buAutoNum type="alphaLcPeriod"/>
            </a:pPr>
            <a:r>
              <a:rPr lang="en-GB" sz="1600" b="0" dirty="0" smtClean="0">
                <a:solidFill>
                  <a:schemeClr val="tx1"/>
                </a:solidFill>
              </a:rPr>
              <a:t>Yes</a:t>
            </a:r>
            <a:r>
              <a:rPr lang="en-GB" sz="1600" b="0" dirty="0">
                <a:solidFill>
                  <a:schemeClr val="tx1"/>
                </a:solidFill>
              </a:rPr>
              <a:t>, </a:t>
            </a:r>
            <a:r>
              <a:rPr lang="en-GB" sz="1600" b="0" dirty="0" smtClean="0">
                <a:solidFill>
                  <a:schemeClr val="tx1"/>
                </a:solidFill>
              </a:rPr>
              <a:t>as far as  the budget heading "staff costs" at project level does not increase by &gt; 10% (and that the partnership agrees)</a:t>
            </a:r>
            <a:endParaRPr lang="en-GB" sz="1600" b="0" dirty="0">
              <a:solidFill>
                <a:schemeClr val="tx1"/>
              </a:solidFill>
            </a:endParaRPr>
          </a:p>
          <a:p>
            <a:pPr marL="1255713" lvl="1" indent="-355600">
              <a:buClrTx/>
              <a:buAutoNum type="alphaLcPeriod"/>
            </a:pPr>
            <a:r>
              <a:rPr lang="en-GB" sz="1600" b="0" dirty="0" smtClean="0">
                <a:solidFill>
                  <a:schemeClr val="tx1"/>
                </a:solidFill>
              </a:rPr>
              <a:t>No, never</a:t>
            </a:r>
          </a:p>
          <a:p>
            <a:pPr marL="1255713" lvl="1" indent="-355600">
              <a:buClrTx/>
              <a:buAutoNum type="alphaLcPeriod"/>
            </a:pPr>
            <a:r>
              <a:rPr lang="en-GB" sz="1600" b="0" dirty="0" smtClean="0">
                <a:solidFill>
                  <a:schemeClr val="tx1"/>
                </a:solidFill>
              </a:rPr>
              <a:t>Yes, only if the staff costs of the partner do not exceed 40% of the total budget of the partner </a:t>
            </a:r>
            <a:endParaRPr lang="en-GB" sz="1600" b="0" dirty="0">
              <a:solidFill>
                <a:schemeClr val="tx1"/>
              </a:solidFill>
            </a:endParaRPr>
          </a:p>
          <a:p>
            <a:pPr marL="447675" lvl="1" indent="-47625">
              <a:buNone/>
            </a:pPr>
            <a:endParaRPr lang="en-GB" sz="1800" dirty="0" smtClean="0"/>
          </a:p>
          <a:p>
            <a:pPr marL="400050" lvl="1" indent="0">
              <a:buNone/>
            </a:pPr>
            <a:r>
              <a:rPr lang="en-GB" sz="1800" dirty="0"/>
              <a:t>	</a:t>
            </a:r>
            <a:r>
              <a:rPr lang="en-GB" sz="1800" dirty="0" smtClean="0"/>
              <a:t>	 </a:t>
            </a:r>
            <a:endParaRPr lang="en-GB" sz="1800" dirty="0"/>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13</a:t>
            </a:fld>
            <a:endParaRPr lang="en-GB"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53390"/>
            <a:ext cx="5184576" cy="82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86449">
            <a:off x="467544" y="460217"/>
            <a:ext cx="1688649" cy="141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42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spcBef>
                <a:spcPct val="0"/>
              </a:spcBef>
              <a:buNone/>
            </a:pPr>
            <a:r>
              <a:rPr lang="en-GB" sz="2400" kern="1200" cap="small" dirty="0">
                <a:solidFill>
                  <a:srgbClr val="9A001D"/>
                </a:solidFill>
                <a:effectLst>
                  <a:outerShdw blurRad="38100" dist="38100" dir="2700000" algn="tl">
                    <a:srgbClr val="C0C0C0"/>
                  </a:outerShdw>
                </a:effectLst>
                <a:latin typeface="+mj-lt"/>
                <a:ea typeface="+mj-ea"/>
                <a:cs typeface="+mj-cs"/>
              </a:rPr>
              <a:t>2) Actual costs</a:t>
            </a:r>
          </a:p>
          <a:p>
            <a:pPr lvl="1"/>
            <a:endParaRPr lang="en-GB" sz="1800" i="1" dirty="0" smtClean="0"/>
          </a:p>
          <a:p>
            <a:pPr marL="1041400" lvl="1" indent="-342900">
              <a:buClr>
                <a:srgbClr val="0F5494"/>
              </a:buClr>
              <a:buFont typeface="Wingdings" panose="05000000000000000000" pitchFamily="2" charset="2"/>
              <a:buChar char="Ø"/>
            </a:pPr>
            <a:r>
              <a:rPr lang="en-GB" sz="2300" i="1" dirty="0" smtClean="0"/>
              <a:t>Definition</a:t>
            </a:r>
          </a:p>
          <a:p>
            <a:pPr marL="1041400" lvl="1" indent="-342900">
              <a:buClr>
                <a:srgbClr val="0F5494"/>
              </a:buClr>
              <a:buFont typeface="Wingdings" panose="05000000000000000000" pitchFamily="2" charset="2"/>
              <a:buChar char="Ø"/>
            </a:pPr>
            <a:r>
              <a:rPr lang="fr-BE" sz="2300" i="1" smtClean="0"/>
              <a:t>VAT</a:t>
            </a:r>
          </a:p>
          <a:p>
            <a:pPr marL="1041400" lvl="1" indent="-342900">
              <a:buClr>
                <a:srgbClr val="0F5494"/>
              </a:buClr>
              <a:buFont typeface="Wingdings" panose="05000000000000000000" pitchFamily="2" charset="2"/>
              <a:buChar char="Ø"/>
            </a:pPr>
            <a:r>
              <a:rPr lang="en-GB" sz="2300" i="1" smtClean="0"/>
              <a:t>Exchange </a:t>
            </a:r>
            <a:r>
              <a:rPr lang="en-GB" sz="2300" i="1" dirty="0"/>
              <a:t>rate</a:t>
            </a:r>
            <a:endParaRPr lang="en-GB" sz="2300" dirty="0"/>
          </a:p>
          <a:p>
            <a:pPr marL="1041400" lvl="1" indent="-342900">
              <a:buClr>
                <a:srgbClr val="0F5494"/>
              </a:buClr>
              <a:buFont typeface="Wingdings" panose="05000000000000000000" pitchFamily="2" charset="2"/>
              <a:buChar char="Ø"/>
            </a:pPr>
            <a:r>
              <a:rPr lang="en-GB" sz="2300" i="1" dirty="0" smtClean="0"/>
              <a:t>Tendering procedure</a:t>
            </a:r>
            <a:endParaRPr lang="en-GB" sz="2300" dirty="0" smtClean="0"/>
          </a:p>
          <a:p>
            <a:pPr marL="1041400" lvl="1" indent="-342900">
              <a:buClr>
                <a:srgbClr val="0F5494"/>
              </a:buClr>
              <a:buFont typeface="Wingdings" panose="05000000000000000000" pitchFamily="2" charset="2"/>
              <a:buChar char="Ø"/>
            </a:pPr>
            <a:r>
              <a:rPr lang="en-GB" sz="2300" i="1" dirty="0" smtClean="0"/>
              <a:t>Equipment</a:t>
            </a:r>
            <a:endParaRPr lang="en-GB" sz="2300" dirty="0" smtClean="0"/>
          </a:p>
          <a:p>
            <a:pPr marL="1041400" lvl="1" indent="-342900">
              <a:buClr>
                <a:srgbClr val="0F5494"/>
              </a:buClr>
              <a:buFont typeface="Wingdings" panose="05000000000000000000" pitchFamily="2" charset="2"/>
              <a:buChar char="Ø"/>
            </a:pPr>
            <a:r>
              <a:rPr lang="en-GB" sz="2300" i="1" dirty="0" smtClean="0"/>
              <a:t>Subcontracting</a:t>
            </a:r>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14</a:t>
            </a:fld>
            <a:endParaRPr lang="en-GB" altLang="en-US"/>
          </a:p>
        </p:txBody>
      </p:sp>
    </p:spTree>
    <p:extLst>
      <p:ext uri="{BB962C8B-B14F-4D97-AF65-F5344CB8AC3E}">
        <p14:creationId xmlns:p14="http://schemas.microsoft.com/office/powerpoint/2010/main" val="101688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dirty="0" smtClean="0"/>
              <a:t/>
            </a:r>
            <a:br>
              <a:rPr lang="fr-BE" dirty="0" smtClean="0"/>
            </a:br>
            <a:r>
              <a:rPr lang="en-GB" altLang="en-US" dirty="0" smtClean="0"/>
              <a:t> </a:t>
            </a:r>
            <a:br>
              <a:rPr lang="en-GB" altLang="en-US" dirty="0" smtClean="0"/>
            </a:br>
            <a:r>
              <a:rPr lang="en-GB" altLang="en-US" sz="2300" dirty="0" smtClean="0">
                <a:solidFill>
                  <a:srgbClr val="FF0000"/>
                </a:solidFill>
              </a:rPr>
              <a:t> </a:t>
            </a:r>
            <a:r>
              <a:rPr lang="en-GB" altLang="en-US" sz="2400" kern="1200" cap="small" dirty="0">
                <a:solidFill>
                  <a:srgbClr val="9A001D"/>
                </a:solidFill>
                <a:effectLst>
                  <a:outerShdw blurRad="38100" dist="38100" dir="2700000" algn="tl">
                    <a:srgbClr val="C0C0C0"/>
                  </a:outerShdw>
                </a:effectLst>
              </a:rPr>
              <a:t>Actual costs - </a:t>
            </a:r>
            <a:r>
              <a:rPr lang="en-GB" sz="2400" kern="1200" cap="small" dirty="0" smtClean="0">
                <a:solidFill>
                  <a:srgbClr val="9A001D"/>
                </a:solidFill>
                <a:effectLst>
                  <a:outerShdw blurRad="38100" dist="38100" dir="2700000" algn="tl">
                    <a:srgbClr val="C0C0C0"/>
                  </a:outerShdw>
                </a:effectLst>
              </a:rPr>
              <a:t>Definition</a:t>
            </a:r>
            <a:r>
              <a:rPr lang="en-GB" sz="2400" kern="1200" cap="small" dirty="0">
                <a:solidFill>
                  <a:srgbClr val="9A001D"/>
                </a:solidFill>
                <a:effectLst>
                  <a:outerShdw blurRad="38100" dist="38100" dir="2700000" algn="tl">
                    <a:srgbClr val="C0C0C0"/>
                  </a:outerShdw>
                </a:effectLst>
              </a:rPr>
              <a:t/>
            </a:r>
            <a:br>
              <a:rPr lang="en-GB" sz="2400" kern="1200" cap="small" dirty="0">
                <a:solidFill>
                  <a:srgbClr val="9A001D"/>
                </a:solidFill>
                <a:effectLst>
                  <a:outerShdw blurRad="38100" dist="38100" dir="2700000" algn="tl">
                    <a:srgbClr val="C0C0C0"/>
                  </a:outerShdw>
                </a:effectLst>
              </a:rPr>
            </a:br>
            <a:r>
              <a:rPr lang="en-GB" sz="2400" kern="1200" dirty="0" smtClean="0">
                <a:solidFill>
                  <a:srgbClr val="9A001D"/>
                </a:solidFill>
                <a:effectLst>
                  <a:outerShdw blurRad="38100" dist="38100" dir="2700000" algn="tl">
                    <a:srgbClr val="C0C0C0"/>
                  </a:outerShdw>
                </a:effectLst>
              </a:rPr>
              <a:t> </a:t>
            </a:r>
            <a:r>
              <a:rPr lang="en-GB" altLang="en-US" sz="2400" kern="1200" dirty="0">
                <a:solidFill>
                  <a:srgbClr val="9A001D"/>
                </a:solidFill>
                <a:effectLst>
                  <a:outerShdw blurRad="38100" dist="38100" dir="2700000" algn="tl">
                    <a:srgbClr val="C0C0C0"/>
                  </a:outerShdw>
                </a:effectLst>
              </a:rPr>
              <a:t/>
            </a:r>
            <a:br>
              <a:rPr lang="en-GB" altLang="en-US" sz="2400" kern="1200" dirty="0">
                <a:solidFill>
                  <a:srgbClr val="9A001D"/>
                </a:solidFill>
                <a:effectLst>
                  <a:outerShdw blurRad="38100" dist="38100" dir="2700000" algn="tl">
                    <a:srgbClr val="C0C0C0"/>
                  </a:outerShdw>
                </a:effectLst>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93204" y="3717032"/>
            <a:ext cx="8229600" cy="3096343"/>
          </a:xfrm>
        </p:spPr>
        <p:txBody>
          <a:bodyPr/>
          <a:lstStyle/>
          <a:p>
            <a:pPr marL="0" indent="0" algn="ctr">
              <a:buNone/>
            </a:pPr>
            <a:endParaRPr lang="en-GB" sz="2000" b="1" dirty="0"/>
          </a:p>
          <a:p>
            <a:pPr marL="0" indent="0" algn="ctr">
              <a:buNone/>
            </a:pPr>
            <a:r>
              <a:rPr lang="en-GB" sz="2000" b="1" i="0" dirty="0" smtClean="0">
                <a:solidFill>
                  <a:srgbClr val="FF0000"/>
                </a:solidFill>
              </a:rPr>
              <a:t>Example:</a:t>
            </a:r>
          </a:p>
          <a:p>
            <a:pPr marL="0" indent="0" algn="ctr">
              <a:buNone/>
            </a:pPr>
            <a:endParaRPr lang="en-GB" sz="900" b="1" i="0" dirty="0" smtClean="0">
              <a:solidFill>
                <a:srgbClr val="FF0000"/>
              </a:solidFill>
            </a:endParaRPr>
          </a:p>
          <a:p>
            <a:pPr marL="0" indent="0" algn="ctr">
              <a:buNone/>
            </a:pPr>
            <a:r>
              <a:rPr lang="en-GB" sz="2000" i="0" dirty="0" smtClean="0"/>
              <a:t>Reported cost (laptops) of 1.500 EUR </a:t>
            </a:r>
          </a:p>
          <a:p>
            <a:pPr marL="0" indent="0" algn="ctr">
              <a:buNone/>
            </a:pPr>
            <a:r>
              <a:rPr lang="en-GB" sz="2000" i="0" dirty="0" smtClean="0"/>
              <a:t>=</a:t>
            </a:r>
          </a:p>
          <a:p>
            <a:pPr marL="0" indent="0" algn="ctr">
              <a:buNone/>
            </a:pPr>
            <a:r>
              <a:rPr lang="en-GB" sz="2000" i="0" dirty="0" smtClean="0"/>
              <a:t>Supporting documents to the value of 1.500 EUR </a:t>
            </a:r>
          </a:p>
          <a:p>
            <a:pPr marL="0" indent="0" algn="ctr">
              <a:buNone/>
            </a:pPr>
            <a:r>
              <a:rPr lang="en-GB" sz="2000" b="1" i="0" dirty="0" smtClean="0">
                <a:solidFill>
                  <a:srgbClr val="FF0000"/>
                </a:solidFill>
              </a:rPr>
              <a:t> </a:t>
            </a:r>
          </a:p>
          <a:p>
            <a:pPr marL="0" indent="0">
              <a:buNone/>
            </a:pPr>
            <a:endParaRPr lang="en-GB" sz="1500" i="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15</a:t>
            </a:fld>
            <a:endParaRPr lang="en-GB" altLang="en-US"/>
          </a:p>
        </p:txBody>
      </p:sp>
      <p:sp>
        <p:nvSpPr>
          <p:cNvPr id="10" name="Frame 9"/>
          <p:cNvSpPr/>
          <p:nvPr/>
        </p:nvSpPr>
        <p:spPr bwMode="auto">
          <a:xfrm>
            <a:off x="2555776" y="2276872"/>
            <a:ext cx="4824536" cy="792088"/>
          </a:xfrm>
          <a:prstGeom prst="fra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ound Diagonal Corner Rectangle 10"/>
          <p:cNvSpPr/>
          <p:nvPr/>
        </p:nvSpPr>
        <p:spPr bwMode="auto">
          <a:xfrm>
            <a:off x="323528" y="2132856"/>
            <a:ext cx="8568952" cy="129614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000" b="1" i="1" dirty="0">
                <a:solidFill>
                  <a:srgbClr val="0F5494"/>
                </a:solidFill>
                <a:latin typeface="Verdana" pitchFamily="34" charset="0"/>
              </a:rPr>
              <a:t>Expenses actually incurred</a:t>
            </a:r>
          </a:p>
          <a:p>
            <a:pPr marL="3175" algn="ctr"/>
            <a:endParaRPr lang="en-GB" sz="2000" i="1" dirty="0">
              <a:solidFill>
                <a:srgbClr val="0F5494"/>
              </a:solidFill>
              <a:latin typeface="Verdana" pitchFamily="34" charset="0"/>
            </a:endParaRPr>
          </a:p>
          <a:p>
            <a:pPr marL="3175" algn="ctr"/>
            <a:r>
              <a:rPr lang="en-GB" sz="2000" i="1" dirty="0">
                <a:solidFill>
                  <a:srgbClr val="0F5494"/>
                </a:solidFill>
                <a:latin typeface="Verdana" pitchFamily="34" charset="0"/>
              </a:rPr>
              <a:t>(Documented and justified with corresponding level of </a:t>
            </a:r>
            <a:r>
              <a:rPr lang="en-GB" sz="2000" i="1" dirty="0" smtClean="0">
                <a:solidFill>
                  <a:srgbClr val="0F5494"/>
                </a:solidFill>
                <a:latin typeface="Verdana" pitchFamily="34" charset="0"/>
              </a:rPr>
              <a:t>cost)</a:t>
            </a:r>
            <a:endParaRPr lang="en-GB" sz="2000" i="1" dirty="0">
              <a:solidFill>
                <a:srgbClr val="0F5494"/>
              </a:solidFill>
              <a:latin typeface="Verdana" pitchFamily="34" charset="0"/>
            </a:endParaRPr>
          </a:p>
        </p:txBody>
      </p:sp>
    </p:spTree>
    <p:extLst>
      <p:ext uri="{BB962C8B-B14F-4D97-AF65-F5344CB8AC3E}">
        <p14:creationId xmlns:p14="http://schemas.microsoft.com/office/powerpoint/2010/main" val="1332149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22851"/>
            <a:ext cx="8229600" cy="936625"/>
          </a:xfrm>
        </p:spPr>
        <p:txBody>
          <a:bodyPr/>
          <a:lstStyle/>
          <a:p>
            <a:pPr algn="ctr"/>
            <a:r>
              <a:rPr lang="fr-BE" sz="2400" kern="1200" cap="small" dirty="0" smtClean="0">
                <a:solidFill>
                  <a:srgbClr val="9A001D"/>
                </a:solidFill>
                <a:effectLst>
                  <a:outerShdw blurRad="38100" dist="38100" dir="2700000" algn="tl">
                    <a:srgbClr val="C0C0C0"/>
                  </a:outerShdw>
                </a:effectLst>
              </a:rPr>
              <a:t/>
            </a:r>
            <a:br>
              <a:rPr lang="fr-BE" sz="2400" kern="1200" cap="small" dirty="0" smtClean="0">
                <a:solidFill>
                  <a:srgbClr val="9A001D"/>
                </a:solidFill>
                <a:effectLst>
                  <a:outerShdw blurRad="38100" dist="38100" dir="2700000" algn="tl">
                    <a:srgbClr val="C0C0C0"/>
                  </a:outerShdw>
                </a:effectLst>
              </a:rPr>
            </a:br>
            <a:r>
              <a:rPr lang="fr-BE" sz="2400" kern="1200" cap="small" dirty="0" smtClean="0">
                <a:solidFill>
                  <a:srgbClr val="9A001D"/>
                </a:solidFill>
                <a:effectLst>
                  <a:outerShdw blurRad="38100" dist="38100" dir="2700000" algn="tl">
                    <a:srgbClr val="C0C0C0"/>
                  </a:outerShdw>
                </a:effectLst>
              </a:rPr>
              <a:t>VAT</a:t>
            </a:r>
            <a:br>
              <a:rPr lang="fr-BE" sz="2400" kern="1200" cap="small" dirty="0" smtClean="0">
                <a:solidFill>
                  <a:srgbClr val="9A001D"/>
                </a:solidFill>
                <a:effectLst>
                  <a:outerShdw blurRad="38100" dist="38100" dir="2700000" algn="tl">
                    <a:srgbClr val="C0C0C0"/>
                  </a:outerShdw>
                </a:effectLst>
              </a:rPr>
            </a:br>
            <a:r>
              <a:rPr lang="fr-BE" sz="2400" kern="1200" cap="small" dirty="0" smtClean="0">
                <a:solidFill>
                  <a:srgbClr val="9A001D"/>
                </a:solidFill>
                <a:effectLst>
                  <a:outerShdw blurRad="38100" dist="38100" dir="2700000" algn="tl">
                    <a:srgbClr val="C0C0C0"/>
                  </a:outerShdw>
                </a:effectLst>
              </a:rPr>
              <a:t>(Art. II.19.4 GA)</a:t>
            </a:r>
            <a:endParaRPr lang="en-GB" sz="2400" kern="1200" cap="small" dirty="0">
              <a:solidFill>
                <a:srgbClr val="9A001D"/>
              </a:solidFill>
              <a:effectLst>
                <a:outerShdw blurRad="38100" dist="38100" dir="2700000" algn="tl">
                  <a:srgbClr val="C0C0C0"/>
                </a:outerShdw>
              </a:effectLst>
            </a:endParaRPr>
          </a:p>
        </p:txBody>
      </p:sp>
      <p:sp>
        <p:nvSpPr>
          <p:cNvPr id="3" name="Content Placeholder 2"/>
          <p:cNvSpPr>
            <a:spLocks noGrp="1"/>
          </p:cNvSpPr>
          <p:nvPr>
            <p:ph idx="1"/>
          </p:nvPr>
        </p:nvSpPr>
        <p:spPr>
          <a:xfrm>
            <a:off x="-14369" y="4869160"/>
            <a:ext cx="9077108" cy="2232248"/>
          </a:xfrm>
        </p:spPr>
        <p:txBody>
          <a:bodyPr/>
          <a:lstStyle/>
          <a:p>
            <a:pPr marL="0" indent="0">
              <a:buNone/>
            </a:pPr>
            <a:endParaRPr lang="fr-BE" sz="1800" dirty="0"/>
          </a:p>
          <a:p>
            <a:pPr marL="180975" indent="-180975" algn="ctr"/>
            <a:r>
              <a:rPr lang="fr-BE" sz="1800" dirty="0" smtClean="0"/>
              <a:t>Check </a:t>
            </a:r>
            <a:r>
              <a:rPr lang="fr-BE" sz="1800" dirty="0" err="1"/>
              <a:t>with</a:t>
            </a:r>
            <a:r>
              <a:rPr lang="fr-BE" sz="1800" dirty="0"/>
              <a:t> </a:t>
            </a:r>
            <a:r>
              <a:rPr lang="fr-BE" sz="1800" dirty="0" smtClean="0"/>
              <a:t>NEO/EU </a:t>
            </a:r>
            <a:r>
              <a:rPr lang="fr-BE" sz="1800" dirty="0" err="1"/>
              <a:t>Delegation</a:t>
            </a:r>
            <a:r>
              <a:rPr lang="fr-BE" sz="1800" dirty="0"/>
              <a:t> </a:t>
            </a:r>
            <a:r>
              <a:rPr lang="fr-BE" sz="1800" dirty="0" smtClean="0"/>
              <a:t>if an </a:t>
            </a:r>
            <a:r>
              <a:rPr lang="x-none" sz="1800" u="sng" smtClean="0"/>
              <a:t>agreement</a:t>
            </a:r>
            <a:r>
              <a:rPr lang="x-none" sz="1800" smtClean="0"/>
              <a:t> </a:t>
            </a:r>
            <a:r>
              <a:rPr lang="fr-BE" sz="1800" dirty="0" err="1" smtClean="0"/>
              <a:t>exists</a:t>
            </a:r>
            <a:r>
              <a:rPr lang="fr-BE" sz="1800" dirty="0" smtClean="0"/>
              <a:t> </a:t>
            </a:r>
            <a:r>
              <a:rPr lang="x-none" sz="1800" smtClean="0"/>
              <a:t>between </a:t>
            </a:r>
            <a:r>
              <a:rPr lang="fr-BE" sz="1800" dirty="0" smtClean="0"/>
              <a:t>the </a:t>
            </a:r>
            <a:r>
              <a:rPr lang="x-none" sz="1800" smtClean="0"/>
              <a:t>EU</a:t>
            </a:r>
            <a:r>
              <a:rPr lang="fr-BE" sz="1800" dirty="0" smtClean="0"/>
              <a:t> </a:t>
            </a:r>
            <a:r>
              <a:rPr lang="fr-BE" sz="1800" dirty="0"/>
              <a:t>and</a:t>
            </a:r>
            <a:r>
              <a:rPr lang="x-none" sz="1800"/>
              <a:t> </a:t>
            </a:r>
            <a:r>
              <a:rPr lang="fr-BE" sz="1800" dirty="0" smtClean="0"/>
              <a:t>the </a:t>
            </a:r>
            <a:r>
              <a:rPr lang="en-GB" sz="1800" dirty="0" smtClean="0"/>
              <a:t>P</a:t>
            </a:r>
            <a:r>
              <a:rPr lang="x-none" sz="1800"/>
              <a:t>artner </a:t>
            </a:r>
            <a:r>
              <a:rPr lang="en-GB" sz="1800" dirty="0"/>
              <a:t>C</a:t>
            </a:r>
            <a:r>
              <a:rPr lang="x-none" sz="1800" smtClean="0"/>
              <a:t>ountry</a:t>
            </a:r>
            <a:endParaRPr lang="fr-BE" dirty="0" smtClean="0"/>
          </a:p>
          <a:p>
            <a:pPr marL="180975" indent="-180975"/>
            <a:endParaRPr lang="en-GB" sz="1800"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16</a:t>
            </a:fld>
            <a:endParaRPr lang="en-GB" altLang="en-US"/>
          </a:p>
        </p:txBody>
      </p:sp>
      <p:sp>
        <p:nvSpPr>
          <p:cNvPr id="5" name="Right Arrow 4"/>
          <p:cNvSpPr/>
          <p:nvPr/>
        </p:nvSpPr>
        <p:spPr bwMode="auto">
          <a:xfrm>
            <a:off x="6228184" y="30689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6380584"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a:off x="5724128" y="32213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TextBox 7"/>
          <p:cNvSpPr txBox="1"/>
          <p:nvPr/>
        </p:nvSpPr>
        <p:spPr>
          <a:xfrm>
            <a:off x="0" y="2103253"/>
            <a:ext cx="9062739" cy="2416046"/>
          </a:xfrm>
          <a:prstGeom prst="rect">
            <a:avLst/>
          </a:prstGeom>
          <a:solidFill>
            <a:srgbClr val="4BACC6">
              <a:lumMod val="40000"/>
              <a:lumOff val="60000"/>
            </a:srgbClr>
          </a:solidFill>
        </p:spPr>
        <p:txBody>
          <a:bodyPr wrap="square">
            <a:spAutoFit/>
          </a:bodyPr>
          <a:lstStyle/>
          <a:p>
            <a:pPr marL="0" indent="0">
              <a:buNone/>
            </a:pPr>
            <a:endParaRPr lang="fr-BE" sz="1800" b="1" dirty="0" smtClean="0"/>
          </a:p>
          <a:p>
            <a:pPr marL="0" indent="0" algn="ctr">
              <a:buNone/>
            </a:pPr>
            <a:r>
              <a:rPr lang="fr-BE" sz="1900" b="1" u="sng" dirty="0" err="1" smtClean="0"/>
              <a:t>Ine</a:t>
            </a:r>
            <a:r>
              <a:rPr lang="x-none" sz="1900" b="1" u="sng"/>
              <a:t>ligible</a:t>
            </a:r>
            <a:endParaRPr lang="fr-BE" sz="1900" b="1" u="sng" dirty="0"/>
          </a:p>
          <a:p>
            <a:pPr marL="0" indent="0" algn="ctr">
              <a:buNone/>
            </a:pPr>
            <a:endParaRPr lang="en-GB" sz="1800" dirty="0">
              <a:ln w="3175">
                <a:solidFill>
                  <a:schemeClr val="tx1"/>
                </a:solidFill>
              </a:ln>
            </a:endParaRPr>
          </a:p>
          <a:p>
            <a:pPr marL="0" indent="0" algn="ctr">
              <a:buNone/>
            </a:pPr>
            <a:r>
              <a:rPr lang="fr-BE" sz="2000" b="1" dirty="0" err="1" smtClean="0">
                <a:solidFill>
                  <a:srgbClr val="C00000"/>
                </a:solidFill>
              </a:rPr>
              <a:t>Unless</a:t>
            </a:r>
            <a:endParaRPr lang="fr-BE" sz="2000" b="1" dirty="0" smtClean="0">
              <a:solidFill>
                <a:srgbClr val="C00000"/>
              </a:solidFill>
            </a:endParaRPr>
          </a:p>
          <a:p>
            <a:pPr marL="0" indent="0" algn="ctr">
              <a:buNone/>
            </a:pPr>
            <a:endParaRPr lang="fr-BE" sz="1800" b="1" dirty="0" smtClean="0">
              <a:solidFill>
                <a:srgbClr val="C00000"/>
              </a:solidFill>
            </a:endParaRPr>
          </a:p>
          <a:p>
            <a:pPr algn="ctr"/>
            <a:r>
              <a:rPr lang="fr-BE" sz="1800" u="sng" dirty="0" smtClean="0"/>
              <a:t>o</a:t>
            </a:r>
            <a:r>
              <a:rPr lang="x-none" sz="1800" u="sng" smtClean="0"/>
              <a:t>fficial </a:t>
            </a:r>
            <a:r>
              <a:rPr lang="x-none" sz="1800" u="sng"/>
              <a:t>document</a:t>
            </a:r>
            <a:r>
              <a:rPr lang="x-none" sz="1800"/>
              <a:t> from </a:t>
            </a:r>
            <a:r>
              <a:rPr lang="x-none" sz="1800" b="1" smtClean="0"/>
              <a:t>competent </a:t>
            </a:r>
            <a:r>
              <a:rPr lang="x-none" sz="1800" b="1"/>
              <a:t>authorities</a:t>
            </a:r>
            <a:r>
              <a:rPr lang="x-none" sz="1800"/>
              <a:t> proving that the corresponding costs </a:t>
            </a:r>
            <a:r>
              <a:rPr lang="x-none" sz="1800" u="sng"/>
              <a:t>cannot be </a:t>
            </a:r>
            <a:r>
              <a:rPr lang="x-none" sz="1800" u="sng" smtClean="0"/>
              <a:t>recovered</a:t>
            </a:r>
            <a:endParaRPr lang="fr-BE" sz="1800" dirty="0"/>
          </a:p>
          <a:p>
            <a:pPr marL="0" indent="0" algn="ctr">
              <a:buNone/>
            </a:pPr>
            <a:endParaRPr lang="fr-BE" sz="2000" b="1" dirty="0">
              <a:solidFill>
                <a:srgbClr val="C00000"/>
              </a:solidFill>
            </a:endParaRPr>
          </a:p>
        </p:txBody>
      </p:sp>
    </p:spTree>
    <p:extLst>
      <p:ext uri="{BB962C8B-B14F-4D97-AF65-F5344CB8AC3E}">
        <p14:creationId xmlns:p14="http://schemas.microsoft.com/office/powerpoint/2010/main" val="3779979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2736" y="1056365"/>
            <a:ext cx="8229600" cy="720998"/>
          </a:xfrm>
        </p:spPr>
        <p:txBody>
          <a:bodyPr/>
          <a:lstStyle/>
          <a:p>
            <a:pPr algn="ctr"/>
            <a:r>
              <a:rPr lang="en-GB" sz="2400" kern="1200" cap="small" dirty="0" smtClean="0">
                <a:solidFill>
                  <a:srgbClr val="9A001D"/>
                </a:solidFill>
                <a:effectLst>
                  <a:outerShdw blurRad="38100" dist="38100" dir="2700000" algn="tl">
                    <a:srgbClr val="C0C0C0"/>
                  </a:outerShdw>
                </a:effectLst>
              </a:rPr>
              <a:t>Exchange rate (Art. I.10.2 GA)</a:t>
            </a:r>
            <a:endParaRPr lang="en-US" altLang="en-US" dirty="0"/>
          </a:p>
        </p:txBody>
      </p:sp>
      <p:sp>
        <p:nvSpPr>
          <p:cNvPr id="83971" name="Rectangle 3"/>
          <p:cNvSpPr>
            <a:spLocks noGrp="1" noChangeArrowheads="1"/>
          </p:cNvSpPr>
          <p:nvPr>
            <p:ph type="body" idx="1"/>
          </p:nvPr>
        </p:nvSpPr>
        <p:spPr>
          <a:xfrm>
            <a:off x="630924" y="1556792"/>
            <a:ext cx="8363272" cy="4600119"/>
          </a:xfrm>
        </p:spPr>
        <p:txBody>
          <a:bodyPr/>
          <a:lstStyle/>
          <a:p>
            <a:pPr marL="0" indent="0" algn="just">
              <a:buNone/>
            </a:pPr>
            <a:r>
              <a:rPr lang="en-GB" sz="600" dirty="0" smtClean="0"/>
              <a:t>2</a:t>
            </a:r>
            <a:endParaRPr lang="en-GB" sz="600" dirty="0"/>
          </a:p>
          <a:p>
            <a:pPr marL="0" indent="0" algn="ctr">
              <a:spcAft>
                <a:spcPts val="1200"/>
              </a:spcAft>
              <a:buNone/>
            </a:pPr>
            <a:r>
              <a:rPr lang="en-GB" sz="1600" b="1" dirty="0" smtClean="0">
                <a:solidFill>
                  <a:srgbClr val="002060"/>
                </a:solidFill>
              </a:rPr>
              <a:t>Which </a:t>
            </a:r>
            <a:r>
              <a:rPr lang="en-GB" sz="1600" b="1" dirty="0">
                <a:solidFill>
                  <a:srgbClr val="002060"/>
                </a:solidFill>
              </a:rPr>
              <a:t>exchange rate should be applied? </a:t>
            </a:r>
            <a:endParaRPr lang="en-GB" sz="1600" b="1" dirty="0" smtClean="0">
              <a:solidFill>
                <a:srgbClr val="002060"/>
              </a:solidFill>
            </a:endParaRPr>
          </a:p>
          <a:p>
            <a:pPr marL="0" indent="0" algn="ctr">
              <a:spcAft>
                <a:spcPts val="1200"/>
              </a:spcAft>
              <a:buNone/>
            </a:pPr>
            <a:endParaRPr lang="en-GB" sz="1600" b="1" dirty="0" smtClean="0">
              <a:solidFill>
                <a:srgbClr val="002060"/>
              </a:solidFill>
            </a:endParaRPr>
          </a:p>
          <a:p>
            <a:pPr marL="808038" indent="-808038" algn="just">
              <a:buNone/>
            </a:pPr>
            <a:endParaRPr lang="en-GB" sz="1400" i="0" u="sng" dirty="0" smtClean="0">
              <a:solidFill>
                <a:srgbClr val="336699"/>
              </a:solidFill>
            </a:endParaRPr>
          </a:p>
          <a:p>
            <a:pPr marL="0" indent="0" algn="just">
              <a:buNone/>
            </a:pPr>
            <a:endParaRPr lang="en-GB" sz="1400" i="0" u="sng" dirty="0" smtClean="0">
              <a:solidFill>
                <a:srgbClr val="336699"/>
              </a:solidFill>
            </a:endParaRPr>
          </a:p>
          <a:p>
            <a:pPr marL="0" indent="0">
              <a:buNone/>
            </a:pPr>
            <a:endParaRPr lang="en-GB" sz="1400" i="0" dirty="0" smtClean="0">
              <a:solidFill>
                <a:srgbClr val="336699"/>
              </a:solidFill>
              <a:ea typeface="Dotum" pitchFamily="34" charset="-127"/>
            </a:endParaRPr>
          </a:p>
          <a:p>
            <a:pPr marL="0" indent="0">
              <a:buNone/>
            </a:pPr>
            <a:endParaRPr lang="en-GB" sz="1400" i="0" dirty="0">
              <a:solidFill>
                <a:srgbClr val="336699"/>
              </a:solidFill>
              <a:ea typeface="Dotum" pitchFamily="34" charset="-127"/>
            </a:endParaRPr>
          </a:p>
          <a:p>
            <a:pPr marL="0" indent="0">
              <a:buNone/>
            </a:pPr>
            <a:endParaRPr lang="en-GB" sz="1400" i="0" dirty="0" smtClean="0">
              <a:solidFill>
                <a:srgbClr val="336699"/>
              </a:solidFill>
              <a:ea typeface="Dotum" pitchFamily="34" charset="-127"/>
            </a:endParaRPr>
          </a:p>
          <a:p>
            <a:pPr marL="0" indent="0">
              <a:buNone/>
            </a:pPr>
            <a:endParaRPr lang="en-GB" sz="1400" i="0" dirty="0" smtClean="0">
              <a:solidFill>
                <a:srgbClr val="336699"/>
              </a:solidFill>
              <a:ea typeface="Dotum" pitchFamily="34" charset="-127"/>
            </a:endParaRPr>
          </a:p>
          <a:p>
            <a:pPr marL="0" indent="0">
              <a:buNone/>
            </a:pPr>
            <a:endParaRPr lang="en-GB" sz="1400" i="0" dirty="0">
              <a:solidFill>
                <a:srgbClr val="336699"/>
              </a:solidFill>
              <a:ea typeface="Dotum" pitchFamily="34" charset="-127"/>
            </a:endParaRPr>
          </a:p>
          <a:p>
            <a:pPr marL="0" indent="0">
              <a:buNone/>
            </a:pPr>
            <a:r>
              <a:rPr lang="en-GB" sz="1400" i="0" dirty="0" smtClean="0">
                <a:solidFill>
                  <a:srgbClr val="336699"/>
                </a:solidFill>
                <a:ea typeface="Dotum" pitchFamily="34" charset="-127"/>
              </a:rPr>
              <a:t>Rate to </a:t>
            </a:r>
            <a:r>
              <a:rPr lang="en-GB" sz="1400" i="0" dirty="0">
                <a:solidFill>
                  <a:srgbClr val="336699"/>
                </a:solidFill>
                <a:ea typeface="Dotum" pitchFamily="34" charset="-127"/>
              </a:rPr>
              <a:t>apply</a:t>
            </a:r>
            <a:r>
              <a:rPr lang="en-GB" sz="1400" i="0" dirty="0" smtClean="0">
                <a:solidFill>
                  <a:srgbClr val="336699"/>
                </a:solidFill>
                <a:ea typeface="Dotum" pitchFamily="34" charset="-127"/>
              </a:rPr>
              <a:t>:</a:t>
            </a:r>
          </a:p>
          <a:p>
            <a:pPr marL="0" indent="0">
              <a:buNone/>
            </a:pPr>
            <a:r>
              <a:rPr lang="en-GB" sz="1400" dirty="0" smtClean="0">
                <a:solidFill>
                  <a:srgbClr val="336699"/>
                </a:solidFill>
                <a:ea typeface="Dotum" pitchFamily="34" charset="-127"/>
                <a:hlinkClick r:id="rId3"/>
              </a:rPr>
              <a:t>http</a:t>
            </a:r>
            <a:r>
              <a:rPr lang="en-GB" sz="1400" dirty="0">
                <a:solidFill>
                  <a:srgbClr val="336699"/>
                </a:solidFill>
                <a:ea typeface="Dotum" pitchFamily="34" charset="-127"/>
                <a:hlinkClick r:id="rId3"/>
              </a:rPr>
              <a:t>://</a:t>
            </a:r>
            <a:r>
              <a:rPr lang="en-GB" sz="1400" dirty="0" smtClean="0">
                <a:solidFill>
                  <a:srgbClr val="336699"/>
                </a:solidFill>
                <a:ea typeface="Dotum" pitchFamily="34" charset="-127"/>
                <a:hlinkClick r:id="rId3"/>
              </a:rPr>
              <a:t>ec.europa.eu/budget/contracts_grants/info_contracts/inforeuro/index_en.cfm</a:t>
            </a:r>
            <a:endParaRPr lang="en-GB" sz="1400" dirty="0" smtClean="0">
              <a:solidFill>
                <a:srgbClr val="336699"/>
              </a:solidFill>
              <a:ea typeface="Dotum" pitchFamily="34" charset="-127"/>
            </a:endParaRPr>
          </a:p>
          <a:p>
            <a:pPr marL="0" indent="0">
              <a:buNone/>
            </a:pPr>
            <a:endParaRPr lang="en-GB" sz="1000" dirty="0" smtClean="0">
              <a:solidFill>
                <a:srgbClr val="FF0000"/>
              </a:solidFill>
            </a:endParaRPr>
          </a:p>
          <a:p>
            <a:pPr marL="0" indent="0" algn="ctr">
              <a:buNone/>
            </a:pPr>
            <a:r>
              <a:rPr lang="en-GB" sz="1600" b="1" i="0" kern="1200" dirty="0" smtClean="0">
                <a:solidFill>
                  <a:srgbClr val="9A001D"/>
                </a:solidFill>
                <a:effectLst>
                  <a:outerShdw blurRad="38100" dist="38100" dir="2700000" algn="tl">
                    <a:srgbClr val="C0C0C0"/>
                  </a:outerShdw>
                </a:effectLst>
                <a:latin typeface="+mj-lt"/>
                <a:ea typeface="+mj-ea"/>
                <a:cs typeface="+mj-cs"/>
              </a:rPr>
              <a:t>EXAMPLE</a:t>
            </a:r>
            <a:endParaRPr lang="en-GB" sz="1600" b="1" i="0" kern="1200" dirty="0">
              <a:solidFill>
                <a:srgbClr val="9A001D"/>
              </a:solidFill>
              <a:effectLst>
                <a:outerShdw blurRad="38100" dist="38100" dir="2700000" algn="tl">
                  <a:srgbClr val="C0C0C0"/>
                </a:outerShdw>
              </a:effectLst>
              <a:latin typeface="+mj-lt"/>
              <a:ea typeface="+mj-ea"/>
              <a:cs typeface="+mj-cs"/>
            </a:endParaRPr>
          </a:p>
          <a:p>
            <a:pPr marL="0" indent="0" algn="just">
              <a:buNone/>
            </a:pPr>
            <a:r>
              <a:rPr lang="en-GB" sz="1600" i="0" kern="1200" dirty="0" smtClean="0">
                <a:solidFill>
                  <a:srgbClr val="9A001D"/>
                </a:solidFill>
                <a:effectLst>
                  <a:outerShdw blurRad="38100" dist="38100" dir="2700000" algn="tl">
                    <a:srgbClr val="C0C0C0"/>
                  </a:outerShdw>
                </a:effectLst>
                <a:latin typeface="+mj-lt"/>
                <a:ea typeface="+mj-ea"/>
                <a:cs typeface="+mj-cs"/>
              </a:rPr>
              <a:t>1</a:t>
            </a:r>
            <a:r>
              <a:rPr lang="en-GB" sz="1600" i="0" kern="1200" baseline="30000" dirty="0" smtClean="0">
                <a:solidFill>
                  <a:srgbClr val="9A001D"/>
                </a:solidFill>
                <a:effectLst>
                  <a:outerShdw blurRad="38100" dist="38100" dir="2700000" algn="tl">
                    <a:srgbClr val="C0C0C0"/>
                  </a:outerShdw>
                </a:effectLst>
                <a:latin typeface="+mj-lt"/>
                <a:ea typeface="+mj-ea"/>
                <a:cs typeface="+mj-cs"/>
              </a:rPr>
              <a:t>st</a:t>
            </a:r>
            <a:r>
              <a:rPr lang="en-GB" sz="1600" i="0" kern="1200" dirty="0" smtClean="0">
                <a:solidFill>
                  <a:srgbClr val="9A001D"/>
                </a:solidFill>
                <a:effectLst>
                  <a:outerShdw blurRad="38100" dist="38100" dir="2700000" algn="tl">
                    <a:srgbClr val="C0C0C0"/>
                  </a:outerShdw>
                </a:effectLst>
                <a:latin typeface="+mj-lt"/>
                <a:ea typeface="+mj-ea"/>
                <a:cs typeface="+mj-cs"/>
              </a:rPr>
              <a:t> Pre-financing</a:t>
            </a:r>
            <a:r>
              <a:rPr lang="en-GB" sz="1600" i="0" kern="1200" dirty="0">
                <a:solidFill>
                  <a:srgbClr val="9A001D"/>
                </a:solidFill>
                <a:effectLst>
                  <a:outerShdw blurRad="38100" dist="38100" dir="2700000" algn="tl">
                    <a:srgbClr val="C0C0C0"/>
                  </a:outerShdw>
                </a:effectLst>
                <a:latin typeface="+mj-lt"/>
                <a:ea typeface="+mj-ea"/>
                <a:cs typeface="+mj-cs"/>
              </a:rPr>
              <a:t>: 23 Dec </a:t>
            </a:r>
            <a:r>
              <a:rPr lang="en-GB" sz="1600" i="0" kern="1200" dirty="0" smtClean="0">
                <a:solidFill>
                  <a:srgbClr val="9A001D"/>
                </a:solidFill>
                <a:effectLst>
                  <a:outerShdw blurRad="38100" dist="38100" dir="2700000" algn="tl">
                    <a:srgbClr val="C0C0C0"/>
                  </a:outerShdw>
                </a:effectLst>
                <a:latin typeface="+mj-lt"/>
                <a:ea typeface="+mj-ea"/>
                <a:cs typeface="+mj-cs"/>
              </a:rPr>
              <a:t>2017 </a:t>
            </a:r>
            <a:r>
              <a:rPr lang="en-GB" sz="1600" i="0" kern="1200" dirty="0">
                <a:solidFill>
                  <a:srgbClr val="9A001D"/>
                </a:solidFill>
                <a:effectLst>
                  <a:outerShdw blurRad="38100" dist="38100" dir="2700000" algn="tl">
                    <a:srgbClr val="C0C0C0"/>
                  </a:outerShdw>
                </a:effectLst>
                <a:latin typeface="+mj-lt"/>
                <a:ea typeface="+mj-ea"/>
                <a:cs typeface="+mj-cs"/>
              </a:rPr>
              <a:t>– </a:t>
            </a:r>
            <a:r>
              <a:rPr lang="en-GB" sz="1600" i="0" kern="1200" dirty="0" smtClean="0">
                <a:solidFill>
                  <a:srgbClr val="9A001D"/>
                </a:solidFill>
                <a:effectLst>
                  <a:outerShdw blurRad="38100" dist="38100" dir="2700000" algn="tl">
                    <a:srgbClr val="C0C0C0"/>
                  </a:outerShdw>
                </a:effectLst>
                <a:latin typeface="+mj-lt"/>
                <a:ea typeface="+mj-ea"/>
                <a:cs typeface="+mj-cs"/>
              </a:rPr>
              <a:t>2</a:t>
            </a:r>
            <a:r>
              <a:rPr lang="en-GB" sz="1600" i="0" kern="1200" baseline="30000" dirty="0" smtClean="0">
                <a:solidFill>
                  <a:srgbClr val="9A001D"/>
                </a:solidFill>
                <a:effectLst>
                  <a:outerShdw blurRad="38100" dist="38100" dir="2700000" algn="tl">
                    <a:srgbClr val="C0C0C0"/>
                  </a:outerShdw>
                </a:effectLst>
                <a:latin typeface="+mj-lt"/>
                <a:ea typeface="+mj-ea"/>
                <a:cs typeface="+mj-cs"/>
              </a:rPr>
              <a:t>nd</a:t>
            </a:r>
            <a:r>
              <a:rPr lang="en-GB" sz="1600" i="0" kern="1200" dirty="0" smtClean="0">
                <a:solidFill>
                  <a:srgbClr val="9A001D"/>
                </a:solidFill>
                <a:effectLst>
                  <a:outerShdw blurRad="38100" dist="38100" dir="2700000" algn="tl">
                    <a:srgbClr val="C0C0C0"/>
                  </a:outerShdw>
                </a:effectLst>
                <a:latin typeface="+mj-lt"/>
                <a:ea typeface="+mj-ea"/>
                <a:cs typeface="+mj-cs"/>
              </a:rPr>
              <a:t> Pre-financing</a:t>
            </a:r>
            <a:r>
              <a:rPr lang="en-GB" sz="1600" i="0" kern="1200" dirty="0">
                <a:solidFill>
                  <a:srgbClr val="9A001D"/>
                </a:solidFill>
                <a:effectLst>
                  <a:outerShdw blurRad="38100" dist="38100" dir="2700000" algn="tl">
                    <a:srgbClr val="C0C0C0"/>
                  </a:outerShdw>
                </a:effectLst>
                <a:latin typeface="+mj-lt"/>
                <a:ea typeface="+mj-ea"/>
                <a:cs typeface="+mj-cs"/>
              </a:rPr>
              <a:t>: 22 </a:t>
            </a:r>
            <a:r>
              <a:rPr lang="en-GB" sz="1600" i="0" kern="1200" dirty="0" smtClean="0">
                <a:solidFill>
                  <a:srgbClr val="9A001D"/>
                </a:solidFill>
                <a:effectLst>
                  <a:outerShdw blurRad="38100" dist="38100" dir="2700000" algn="tl">
                    <a:srgbClr val="C0C0C0"/>
                  </a:outerShdw>
                </a:effectLst>
                <a:latin typeface="+mj-lt"/>
                <a:ea typeface="+mj-ea"/>
                <a:cs typeface="+mj-cs"/>
              </a:rPr>
              <a:t>Aug 2018 </a:t>
            </a:r>
            <a:endParaRPr lang="en-GB" sz="1600" i="0" kern="1200" dirty="0">
              <a:solidFill>
                <a:srgbClr val="9A001D"/>
              </a:solidFill>
              <a:effectLst>
                <a:outerShdw blurRad="38100" dist="38100" dir="2700000" algn="tl">
                  <a:srgbClr val="C0C0C0"/>
                </a:outerShdw>
              </a:effectLst>
              <a:latin typeface="+mj-lt"/>
              <a:ea typeface="+mj-ea"/>
              <a:cs typeface="+mj-cs"/>
            </a:endParaRPr>
          </a:p>
          <a:p>
            <a:pPr marL="0" indent="0" algn="just">
              <a:buNone/>
            </a:pPr>
            <a:r>
              <a:rPr lang="en-GB" sz="1600" i="0" kern="1200" dirty="0">
                <a:solidFill>
                  <a:srgbClr val="9A001D"/>
                </a:solidFill>
                <a:effectLst>
                  <a:outerShdw blurRad="38100" dist="38100" dir="2700000" algn="tl">
                    <a:srgbClr val="C0C0C0"/>
                  </a:outerShdw>
                </a:effectLst>
                <a:latin typeface="+mj-lt"/>
                <a:ea typeface="+mj-ea"/>
                <a:cs typeface="+mj-cs"/>
              </a:rPr>
              <a:t>Invoice date: 09 January </a:t>
            </a:r>
            <a:r>
              <a:rPr lang="en-GB" sz="1600" i="0" kern="1200" dirty="0" smtClean="0">
                <a:solidFill>
                  <a:srgbClr val="9A001D"/>
                </a:solidFill>
                <a:effectLst>
                  <a:outerShdw blurRad="38100" dist="38100" dir="2700000" algn="tl">
                    <a:srgbClr val="C0C0C0"/>
                  </a:outerShdw>
                </a:effectLst>
                <a:latin typeface="+mj-lt"/>
                <a:ea typeface="+mj-ea"/>
                <a:cs typeface="+mj-cs"/>
              </a:rPr>
              <a:t>2018     </a:t>
            </a:r>
            <a:r>
              <a:rPr lang="en-GB" sz="1600" i="0" kern="1200" dirty="0">
                <a:solidFill>
                  <a:srgbClr val="9A001D"/>
                </a:solidFill>
                <a:effectLst>
                  <a:outerShdw blurRad="38100" dist="38100" dir="2700000" algn="tl">
                    <a:srgbClr val="C0C0C0"/>
                  </a:outerShdw>
                </a:effectLst>
                <a:latin typeface="+mj-lt"/>
                <a:ea typeface="+mj-ea"/>
                <a:cs typeface="+mj-cs"/>
              </a:rPr>
              <a:t>Applicable monthly rate: December </a:t>
            </a:r>
            <a:r>
              <a:rPr lang="en-GB" sz="1600" i="0" kern="1200" dirty="0" smtClean="0">
                <a:solidFill>
                  <a:srgbClr val="9A001D"/>
                </a:solidFill>
                <a:effectLst>
                  <a:outerShdw blurRad="38100" dist="38100" dir="2700000" algn="tl">
                    <a:srgbClr val="C0C0C0"/>
                  </a:outerShdw>
                </a:effectLst>
                <a:latin typeface="+mj-lt"/>
                <a:ea typeface="+mj-ea"/>
                <a:cs typeface="+mj-cs"/>
              </a:rPr>
              <a:t>2017</a:t>
            </a:r>
          </a:p>
          <a:p>
            <a:pPr marL="0" indent="0" algn="just">
              <a:buNone/>
            </a:pPr>
            <a:endParaRPr lang="en-GB" sz="1600" b="1" i="0" kern="1200" dirty="0">
              <a:solidFill>
                <a:srgbClr val="9A001D"/>
              </a:solidFill>
              <a:effectLst>
                <a:outerShdw blurRad="38100" dist="38100" dir="2700000" algn="tl">
                  <a:srgbClr val="C0C0C0"/>
                </a:outerShdw>
              </a:effectLst>
              <a:latin typeface="+mj-lt"/>
              <a:ea typeface="+mj-ea"/>
              <a:cs typeface="+mj-cs"/>
            </a:endParaRPr>
          </a:p>
          <a:p>
            <a:pPr marL="0" indent="0" algn="ctr">
              <a:buNone/>
            </a:pPr>
            <a:r>
              <a:rPr lang="en-GB" sz="1600" b="1" dirty="0" smtClean="0">
                <a:solidFill>
                  <a:srgbClr val="336699"/>
                </a:solidFill>
              </a:rPr>
              <a:t>All transactions must </a:t>
            </a:r>
            <a:r>
              <a:rPr lang="en-GB" sz="1600" b="1" dirty="0">
                <a:solidFill>
                  <a:srgbClr val="336699"/>
                </a:solidFill>
              </a:rPr>
              <a:t>be </a:t>
            </a:r>
            <a:r>
              <a:rPr lang="en-GB" sz="1600" b="1" dirty="0" smtClean="0">
                <a:solidFill>
                  <a:srgbClr val="336699"/>
                </a:solidFill>
              </a:rPr>
              <a:t>declared in EUR </a:t>
            </a:r>
            <a:r>
              <a:rPr lang="en-GB" sz="1600" b="1" dirty="0">
                <a:solidFill>
                  <a:srgbClr val="336699"/>
                </a:solidFill>
              </a:rPr>
              <a:t>in the </a:t>
            </a:r>
            <a:r>
              <a:rPr lang="en-GB" sz="1600" b="1" dirty="0" smtClean="0">
                <a:solidFill>
                  <a:srgbClr val="336699"/>
                </a:solidFill>
              </a:rPr>
              <a:t>Final Report </a:t>
            </a:r>
            <a:endParaRPr lang="en-GB" sz="1600" b="1" dirty="0">
              <a:solidFill>
                <a:srgbClr val="336699"/>
              </a:solidFill>
            </a:endParaRPr>
          </a:p>
          <a:p>
            <a:pPr marL="0" indent="0" algn="just">
              <a:buNone/>
            </a:pPr>
            <a:endParaRPr lang="en-GB" sz="1600" i="0" kern="1200" dirty="0">
              <a:solidFill>
                <a:srgbClr val="9A001D"/>
              </a:solidFill>
              <a:effectLst>
                <a:outerShdw blurRad="38100" dist="38100" dir="2700000" algn="tl">
                  <a:srgbClr val="C0C0C0"/>
                </a:outerShdw>
              </a:effectLst>
              <a:latin typeface="+mj-lt"/>
              <a:ea typeface="+mj-ea"/>
              <a:cs typeface="+mj-cs"/>
            </a:endParaRPr>
          </a:p>
          <a:p>
            <a:pPr marL="88900" indent="-88900"/>
            <a:endParaRPr lang="en-GB" sz="1500" b="1" i="0" dirty="0">
              <a:solidFill>
                <a:srgbClr val="FF0000"/>
              </a:solidFill>
            </a:endParaRPr>
          </a:p>
          <a:p>
            <a:endParaRPr lang="en-GB" sz="1600" dirty="0"/>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smtClean="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17</a:t>
            </a:fld>
            <a:endParaRPr lang="en-GB" altLang="en-US"/>
          </a:p>
        </p:txBody>
      </p:sp>
      <p:pic>
        <p:nvPicPr>
          <p:cNvPr id="14" name="Picture 5" descr="j022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5379">
            <a:off x="7455966" y="442575"/>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j02220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378242">
            <a:off x="126893" y="1315861"/>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j02220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27065">
            <a:off x="402831" y="153360"/>
            <a:ext cx="1187450" cy="1296987"/>
          </a:xfrm>
          <a:prstGeom prst="rect">
            <a:avLst/>
          </a:prstGeom>
          <a:solidFill>
            <a:sysClr val="window" lastClr="FFFFFF">
              <a:alpha val="0"/>
            </a:sys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7" descr="j022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095849">
            <a:off x="-43617" y="374204"/>
            <a:ext cx="9715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 Diagonal Corner Rectangle 18"/>
          <p:cNvSpPr/>
          <p:nvPr/>
        </p:nvSpPr>
        <p:spPr bwMode="auto">
          <a:xfrm>
            <a:off x="366142" y="2240868"/>
            <a:ext cx="8568952" cy="190821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just">
              <a:spcBef>
                <a:spcPct val="20000"/>
              </a:spcBef>
              <a:buClr>
                <a:srgbClr val="FFFFFF"/>
              </a:buClr>
            </a:pPr>
            <a:r>
              <a:rPr lang="en-GB" sz="1400" b="1" kern="0" dirty="0">
                <a:solidFill>
                  <a:srgbClr val="0F5494"/>
                </a:solidFill>
              </a:rPr>
              <a:t>1) From start of eligibility period until receipt of second pre-financing</a:t>
            </a:r>
            <a:r>
              <a:rPr lang="en-GB" sz="1400" kern="0" dirty="0">
                <a:solidFill>
                  <a:srgbClr val="0F5494"/>
                </a:solidFill>
              </a:rPr>
              <a:t>:</a:t>
            </a:r>
            <a:r>
              <a:rPr lang="en-GB" sz="1400" kern="0" dirty="0">
                <a:solidFill>
                  <a:srgbClr val="336699"/>
                </a:solidFill>
              </a:rPr>
              <a:t> </a:t>
            </a:r>
          </a:p>
          <a:p>
            <a:pPr marL="808038" lvl="0" algn="just">
              <a:spcBef>
                <a:spcPct val="20000"/>
              </a:spcBef>
              <a:buClr>
                <a:srgbClr val="FFFFFF"/>
              </a:buClr>
            </a:pPr>
            <a:r>
              <a:rPr lang="en-GB" sz="1400" b="1" u="sng" kern="0" dirty="0">
                <a:solidFill>
                  <a:srgbClr val="BBE0E3">
                    <a:lumMod val="50000"/>
                  </a:srgbClr>
                </a:solidFill>
              </a:rPr>
              <a:t>monthly rate of  reception of FIRST PRE-FINANCING</a:t>
            </a:r>
          </a:p>
          <a:p>
            <a:pPr marL="808038" lvl="0" algn="just">
              <a:spcBef>
                <a:spcPct val="20000"/>
              </a:spcBef>
              <a:buClr>
                <a:srgbClr val="FFFFFF"/>
              </a:buClr>
            </a:pPr>
            <a:endParaRPr lang="en-GB" sz="1400" kern="0" dirty="0">
              <a:solidFill>
                <a:srgbClr val="A50021"/>
              </a:solidFill>
            </a:endParaRPr>
          </a:p>
          <a:p>
            <a:pPr marL="808038" lvl="0" indent="-808038" algn="just">
              <a:spcBef>
                <a:spcPct val="20000"/>
              </a:spcBef>
              <a:buClr>
                <a:srgbClr val="FFFFFF"/>
              </a:buClr>
            </a:pPr>
            <a:r>
              <a:rPr lang="en-GB" sz="1400" b="1" kern="0" dirty="0">
                <a:solidFill>
                  <a:srgbClr val="0F5494"/>
                </a:solidFill>
              </a:rPr>
              <a:t>2</a:t>
            </a:r>
            <a:r>
              <a:rPr lang="en-GB" sz="1400" kern="0" dirty="0">
                <a:solidFill>
                  <a:srgbClr val="0F5494"/>
                </a:solidFill>
              </a:rPr>
              <a:t>) </a:t>
            </a:r>
            <a:r>
              <a:rPr lang="en-GB" sz="1400" b="1" kern="0" dirty="0">
                <a:solidFill>
                  <a:srgbClr val="0F5494"/>
                </a:solidFill>
              </a:rPr>
              <a:t>From date of receipt of second pre-financing until end of eligibility period</a:t>
            </a:r>
            <a:r>
              <a:rPr lang="en-GB" sz="1400" kern="0" dirty="0">
                <a:solidFill>
                  <a:srgbClr val="0F5494"/>
                </a:solidFill>
              </a:rPr>
              <a:t>: </a:t>
            </a:r>
            <a:r>
              <a:rPr lang="en-GB" sz="1400" b="1" u="sng" kern="0" dirty="0">
                <a:solidFill>
                  <a:srgbClr val="BBE0E3">
                    <a:lumMod val="50000"/>
                  </a:srgbClr>
                </a:solidFill>
              </a:rPr>
              <a:t>monthly rate of  reception of SECOND PRE-FINANCING</a:t>
            </a:r>
          </a:p>
        </p:txBody>
      </p:sp>
    </p:spTree>
    <p:extLst>
      <p:ext uri="{BB962C8B-B14F-4D97-AF65-F5344CB8AC3E}">
        <p14:creationId xmlns:p14="http://schemas.microsoft.com/office/powerpoint/2010/main" val="2361579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557" y="1196752"/>
            <a:ext cx="8229600" cy="792089"/>
          </a:xfrm>
        </p:spPr>
        <p:txBody>
          <a:bodyPr/>
          <a:lstStyle/>
          <a:p>
            <a:pPr algn="ctr"/>
            <a:r>
              <a:rPr lang="en-GB" sz="2400" kern="1200" cap="small" dirty="0">
                <a:solidFill>
                  <a:srgbClr val="9A001D"/>
                </a:solidFill>
                <a:effectLst>
                  <a:outerShdw blurRad="38100" dist="38100" dir="2700000" algn="tl">
                    <a:srgbClr val="C0C0C0"/>
                  </a:outerShdw>
                </a:effectLst>
              </a:rPr>
              <a:t>Procurement of goods/services</a:t>
            </a:r>
            <a:endParaRPr lang="en-US" altLang="en-US" sz="2400" kern="1200" cap="small" dirty="0">
              <a:solidFill>
                <a:srgbClr val="9A001D"/>
              </a:solidFill>
              <a:effectLst>
                <a:outerShdw blurRad="38100" dist="38100" dir="2700000" algn="tl">
                  <a:srgbClr val="C0C0C0"/>
                </a:outerShdw>
              </a:effectLst>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18</a:t>
            </a:fld>
            <a:endParaRPr lang="en-GB"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7456131"/>
              </p:ext>
            </p:extLst>
          </p:nvPr>
        </p:nvGraphicFramePr>
        <p:xfrm>
          <a:off x="386091" y="2132856"/>
          <a:ext cx="8435280" cy="1727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9820" y="5229238"/>
            <a:ext cx="1378284" cy="114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Content Placeholder 5"/>
          <p:cNvGraphicFramePr>
            <a:graphicFrameLocks/>
          </p:cNvGraphicFramePr>
          <p:nvPr>
            <p:extLst>
              <p:ext uri="{D42A27DB-BD31-4B8C-83A1-F6EECF244321}">
                <p14:modId xmlns:p14="http://schemas.microsoft.com/office/powerpoint/2010/main" val="1235953821"/>
              </p:ext>
            </p:extLst>
          </p:nvPr>
        </p:nvGraphicFramePr>
        <p:xfrm>
          <a:off x="373872" y="3068960"/>
          <a:ext cx="8435280" cy="12229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Content Placeholder 5"/>
          <p:cNvGraphicFramePr>
            <a:graphicFrameLocks/>
          </p:cNvGraphicFramePr>
          <p:nvPr>
            <p:extLst>
              <p:ext uri="{D42A27DB-BD31-4B8C-83A1-F6EECF244321}">
                <p14:modId xmlns:p14="http://schemas.microsoft.com/office/powerpoint/2010/main" val="1197122616"/>
              </p:ext>
            </p:extLst>
          </p:nvPr>
        </p:nvGraphicFramePr>
        <p:xfrm>
          <a:off x="373872" y="4221088"/>
          <a:ext cx="8435280" cy="9262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16216" y="5312477"/>
            <a:ext cx="1745940" cy="982092"/>
          </a:xfrm>
          <a:prstGeom prst="rect">
            <a:avLst/>
          </a:prstGeom>
        </p:spPr>
      </p:pic>
      <p:pic>
        <p:nvPicPr>
          <p:cNvPr id="4" name="Picture 3"/>
          <p:cNvPicPr>
            <a:picLocks noChangeAspect="1"/>
          </p:cNvPicPr>
          <p:nvPr/>
        </p:nvPicPr>
        <p:blipFill rotWithShape="1">
          <a:blip r:embed="rId20" cstate="print">
            <a:extLst>
              <a:ext uri="{28A0092B-C50C-407E-A947-70E740481C1C}">
                <a14:useLocalDpi xmlns:a14="http://schemas.microsoft.com/office/drawing/2010/main" val="0"/>
              </a:ext>
            </a:extLst>
          </a:blip>
          <a:srcRect b="12289"/>
          <a:stretch/>
        </p:blipFill>
        <p:spPr>
          <a:xfrm>
            <a:off x="755576" y="5087122"/>
            <a:ext cx="2402101" cy="1551010"/>
          </a:xfrm>
          <a:prstGeom prst="rect">
            <a:avLst/>
          </a:prstGeom>
        </p:spPr>
      </p:pic>
    </p:spTree>
    <p:extLst>
      <p:ext uri="{BB962C8B-B14F-4D97-AF65-F5344CB8AC3E}">
        <p14:creationId xmlns:p14="http://schemas.microsoft.com/office/powerpoint/2010/main" val="1107769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400" kern="1200" cap="small" dirty="0">
                <a:solidFill>
                  <a:srgbClr val="9A001D"/>
                </a:solidFill>
                <a:effectLst>
                  <a:outerShdw blurRad="38100" dist="38100" dir="2700000" algn="tl">
                    <a:srgbClr val="C0C0C0"/>
                  </a:outerShdw>
                </a:effectLst>
              </a:rPr>
              <a:t>Equipment</a:t>
            </a:r>
            <a:r>
              <a:rPr lang="en-GB" altLang="en-US" sz="2400" kern="1200" cap="small" dirty="0">
                <a:solidFill>
                  <a:srgbClr val="9A001D"/>
                </a:solidFill>
                <a:effectLst>
                  <a:outerShdw blurRad="38100" dist="38100" dir="2700000" algn="tl">
                    <a:srgbClr val="C0C0C0"/>
                  </a:outerShdw>
                </a:effectLst>
              </a:rPr>
              <a:t> </a:t>
            </a:r>
            <a:br>
              <a:rPr lang="en-GB" altLang="en-US" sz="2400" kern="1200" cap="small" dirty="0">
                <a:solidFill>
                  <a:srgbClr val="9A001D"/>
                </a:solidFill>
                <a:effectLst>
                  <a:outerShdw blurRad="38100" dist="38100" dir="2700000" algn="tl">
                    <a:srgbClr val="C0C0C0"/>
                  </a:outerShdw>
                </a:effectLst>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539552" y="3284984"/>
            <a:ext cx="8214084" cy="3456384"/>
          </a:xfrm>
        </p:spPr>
        <p:txBody>
          <a:bodyPr/>
          <a:lstStyle/>
          <a:p>
            <a:pPr marL="0" indent="0" algn="ctr">
              <a:buNone/>
            </a:pPr>
            <a:endParaRPr lang="en-GB" sz="2000" b="1" kern="1200" dirty="0" smtClean="0">
              <a:solidFill>
                <a:srgbClr val="2D5EC1"/>
              </a:solidFill>
              <a:latin typeface="Arial" charset="0"/>
            </a:endParaRPr>
          </a:p>
          <a:p>
            <a:pPr>
              <a:buClr>
                <a:schemeClr val="accent6">
                  <a:lumMod val="75000"/>
                </a:schemeClr>
              </a:buClr>
              <a:buFont typeface="Wingdings" panose="05000000000000000000" pitchFamily="2" charset="2"/>
              <a:buChar char="Ø"/>
            </a:pPr>
            <a:r>
              <a:rPr lang="en-GB" sz="1700" b="1" i="0" kern="1200" dirty="0" smtClean="0">
                <a:solidFill>
                  <a:srgbClr val="2D5EC1"/>
                </a:solidFill>
              </a:rPr>
              <a:t>Total </a:t>
            </a:r>
            <a:r>
              <a:rPr lang="en-GB" sz="1700" b="1" i="0" kern="1200" dirty="0">
                <a:solidFill>
                  <a:srgbClr val="2D5EC1"/>
                </a:solidFill>
              </a:rPr>
              <a:t>purchase cost </a:t>
            </a:r>
            <a:r>
              <a:rPr lang="en-GB" sz="1700" i="0" kern="1200" dirty="0" smtClean="0">
                <a:solidFill>
                  <a:srgbClr val="2D5EC1"/>
                </a:solidFill>
              </a:rPr>
              <a:t>(no depreciation)</a:t>
            </a:r>
          </a:p>
          <a:p>
            <a:pPr algn="just">
              <a:buClr>
                <a:schemeClr val="accent6">
                  <a:lumMod val="75000"/>
                </a:schemeClr>
              </a:buClr>
              <a:buFont typeface="Wingdings" panose="05000000000000000000" pitchFamily="2" charset="2"/>
              <a:buChar char="Ø"/>
            </a:pPr>
            <a:r>
              <a:rPr lang="en-GB" sz="1700" i="0" kern="1200" dirty="0" smtClean="0">
                <a:solidFill>
                  <a:srgbClr val="2D5EC1"/>
                </a:solidFill>
              </a:rPr>
              <a:t>Exclusively </a:t>
            </a:r>
            <a:r>
              <a:rPr lang="en-GB" sz="1700" i="0" kern="1200" dirty="0">
                <a:solidFill>
                  <a:srgbClr val="2D5EC1"/>
                </a:solidFill>
              </a:rPr>
              <a:t>for </a:t>
            </a:r>
            <a:r>
              <a:rPr lang="en-GB" sz="1700" b="1" i="0" kern="1200" dirty="0" smtClean="0">
                <a:solidFill>
                  <a:srgbClr val="FF0000"/>
                </a:solidFill>
              </a:rPr>
              <a:t>Partner </a:t>
            </a:r>
            <a:r>
              <a:rPr lang="en-GB" sz="1700" b="1" i="0" kern="1200" dirty="0">
                <a:solidFill>
                  <a:srgbClr val="FF0000"/>
                </a:solidFill>
              </a:rPr>
              <a:t>Country </a:t>
            </a:r>
            <a:r>
              <a:rPr lang="en-GB" sz="1700" b="1" i="0" kern="1200" dirty="0" smtClean="0">
                <a:solidFill>
                  <a:srgbClr val="FF0000"/>
                </a:solidFill>
              </a:rPr>
              <a:t>Higher Education Institutions </a:t>
            </a:r>
          </a:p>
          <a:p>
            <a:pPr algn="just">
              <a:buClr>
                <a:schemeClr val="accent6">
                  <a:lumMod val="75000"/>
                </a:schemeClr>
              </a:buClr>
              <a:buFont typeface="Wingdings" panose="05000000000000000000" pitchFamily="2" charset="2"/>
              <a:buChar char="Ø"/>
            </a:pPr>
            <a:r>
              <a:rPr lang="en-GB" sz="1700" i="0" kern="1200" dirty="0" smtClean="0">
                <a:solidFill>
                  <a:srgbClr val="2D5EC1"/>
                </a:solidFill>
              </a:rPr>
              <a:t>Recorded </a:t>
            </a:r>
            <a:r>
              <a:rPr lang="en-GB" sz="1700" i="0" kern="1200" dirty="0">
                <a:solidFill>
                  <a:srgbClr val="2D5EC1"/>
                </a:solidFill>
              </a:rPr>
              <a:t>in </a:t>
            </a:r>
            <a:r>
              <a:rPr lang="en-GB" sz="1700" b="1" i="0" kern="1200" dirty="0" smtClean="0">
                <a:solidFill>
                  <a:srgbClr val="2D5EC1"/>
                </a:solidFill>
              </a:rPr>
              <a:t>inventory</a:t>
            </a:r>
            <a:r>
              <a:rPr lang="en-GB" sz="1700" i="0" kern="1200" dirty="0" smtClean="0">
                <a:solidFill>
                  <a:srgbClr val="2D5EC1"/>
                </a:solidFill>
              </a:rPr>
              <a:t> </a:t>
            </a:r>
            <a:r>
              <a:rPr lang="en-GB" sz="1700" i="0" kern="1200" dirty="0">
                <a:solidFill>
                  <a:srgbClr val="2D5EC1"/>
                </a:solidFill>
              </a:rPr>
              <a:t>of </a:t>
            </a:r>
            <a:r>
              <a:rPr lang="en-GB" sz="1700" i="0" kern="1200" dirty="0" smtClean="0">
                <a:solidFill>
                  <a:srgbClr val="2D5EC1"/>
                </a:solidFill>
              </a:rPr>
              <a:t>institution </a:t>
            </a:r>
          </a:p>
          <a:p>
            <a:pPr algn="just">
              <a:buClr>
                <a:schemeClr val="accent6">
                  <a:lumMod val="75000"/>
                </a:schemeClr>
              </a:buClr>
              <a:buFont typeface="Wingdings" panose="05000000000000000000" pitchFamily="2" charset="2"/>
              <a:buChar char="Ø"/>
            </a:pPr>
            <a:r>
              <a:rPr lang="en-GB" sz="1700" i="0" kern="1200" dirty="0" smtClean="0">
                <a:solidFill>
                  <a:srgbClr val="2D5EC1"/>
                </a:solidFill>
              </a:rPr>
              <a:t>Labelled with </a:t>
            </a:r>
            <a:r>
              <a:rPr lang="en-GB" sz="1700" b="1" i="0" kern="1200" dirty="0" smtClean="0">
                <a:solidFill>
                  <a:srgbClr val="2D5EC1"/>
                </a:solidFill>
              </a:rPr>
              <a:t>E+ stickers </a:t>
            </a:r>
          </a:p>
          <a:p>
            <a:pPr algn="just">
              <a:buClr>
                <a:schemeClr val="accent6">
                  <a:lumMod val="75000"/>
                </a:schemeClr>
              </a:buClr>
              <a:buFont typeface="Wingdings" panose="05000000000000000000" pitchFamily="2" charset="2"/>
              <a:buChar char="Ø"/>
            </a:pPr>
            <a:r>
              <a:rPr lang="fr-BE" sz="1700" b="1" i="0" kern="1200" dirty="0" err="1" smtClean="0">
                <a:solidFill>
                  <a:srgbClr val="2D5EC1"/>
                </a:solidFill>
              </a:rPr>
              <a:t>Installed</a:t>
            </a:r>
            <a:r>
              <a:rPr lang="fr-BE" sz="1700" i="0" kern="1200" dirty="0" smtClean="0">
                <a:solidFill>
                  <a:srgbClr val="2D5EC1"/>
                </a:solidFill>
              </a:rPr>
              <a:t> (</a:t>
            </a:r>
            <a:r>
              <a:rPr lang="fr-BE" sz="1700" i="0" kern="1200" dirty="0" err="1" smtClean="0">
                <a:solidFill>
                  <a:srgbClr val="2D5EC1"/>
                </a:solidFill>
              </a:rPr>
              <a:t>available</a:t>
            </a:r>
            <a:r>
              <a:rPr lang="fr-BE" sz="1700" i="0" kern="1200" dirty="0" smtClean="0">
                <a:solidFill>
                  <a:srgbClr val="2D5EC1"/>
                </a:solidFill>
              </a:rPr>
              <a:t> for </a:t>
            </a:r>
            <a:r>
              <a:rPr lang="fr-BE" sz="1700" i="0" kern="1200" dirty="0" err="1" smtClean="0">
                <a:solidFill>
                  <a:srgbClr val="2D5EC1"/>
                </a:solidFill>
              </a:rPr>
              <a:t>project</a:t>
            </a:r>
            <a:r>
              <a:rPr lang="fr-BE" sz="1700" i="0" kern="1200" dirty="0" smtClean="0">
                <a:solidFill>
                  <a:srgbClr val="2D5EC1"/>
                </a:solidFill>
              </a:rPr>
              <a:t> participants) </a:t>
            </a:r>
            <a:r>
              <a:rPr lang="fr-BE" sz="1700" b="1" i="0" kern="1200" dirty="0" smtClean="0">
                <a:solidFill>
                  <a:srgbClr val="2D5EC1"/>
                </a:solidFill>
              </a:rPr>
              <a:t>as </a:t>
            </a:r>
            <a:r>
              <a:rPr lang="fr-BE" sz="1700" b="1" i="0" kern="1200" dirty="0" err="1" smtClean="0">
                <a:solidFill>
                  <a:srgbClr val="2D5EC1"/>
                </a:solidFill>
              </a:rPr>
              <a:t>soon</a:t>
            </a:r>
            <a:r>
              <a:rPr lang="fr-BE" sz="1700" b="1" i="0" kern="1200" dirty="0" smtClean="0">
                <a:solidFill>
                  <a:srgbClr val="2D5EC1"/>
                </a:solidFill>
              </a:rPr>
              <a:t> as possible</a:t>
            </a:r>
            <a:endParaRPr lang="en-GB" sz="1700" i="0" kern="1200" dirty="0" smtClean="0">
              <a:solidFill>
                <a:srgbClr val="2D5EC1"/>
              </a:solidFill>
            </a:endParaRPr>
          </a:p>
          <a:p>
            <a:pPr marL="0" indent="0" algn="just">
              <a:buNone/>
            </a:pPr>
            <a:endParaRPr lang="fr-BE" sz="1400" b="1" i="0" kern="1200" dirty="0" smtClean="0">
              <a:solidFill>
                <a:srgbClr val="2D5EC1"/>
              </a:solidFill>
            </a:endParaRPr>
          </a:p>
          <a:p>
            <a:pPr marL="0" indent="0" algn="just">
              <a:buNone/>
            </a:pPr>
            <a:endParaRPr lang="fr-BE" sz="1400" b="1" i="0" kern="1200" dirty="0">
              <a:solidFill>
                <a:srgbClr val="2D5EC1"/>
              </a:solidFill>
            </a:endParaRPr>
          </a:p>
          <a:p>
            <a:pPr marL="0" indent="0">
              <a:buClr>
                <a:srgbClr val="FFFFFF"/>
              </a:buClr>
              <a:buNone/>
            </a:pPr>
            <a:r>
              <a:rPr lang="en-GB" sz="1400" i="0" dirty="0" smtClean="0"/>
              <a:t>                     Not foreseen in the application?</a:t>
            </a:r>
            <a:r>
              <a:rPr lang="en-GB" sz="1400" dirty="0">
                <a:solidFill>
                  <a:schemeClr val="accent2"/>
                </a:solidFill>
              </a:rPr>
              <a:t> </a:t>
            </a:r>
            <a:r>
              <a:rPr lang="en-GB" sz="1400" dirty="0" smtClean="0">
                <a:solidFill>
                  <a:schemeClr val="accent2"/>
                </a:solidFill>
              </a:rPr>
              <a:t> 	      </a:t>
            </a:r>
            <a:r>
              <a:rPr lang="en-GB" sz="1400" i="0" dirty="0" smtClean="0"/>
              <a:t>Prior </a:t>
            </a:r>
            <a:r>
              <a:rPr lang="en-GB" sz="1400" i="0" dirty="0"/>
              <a:t>authorisation from Agency</a:t>
            </a:r>
          </a:p>
          <a:p>
            <a:pPr marL="0" lvl="0" indent="0">
              <a:buClr>
                <a:srgbClr val="FFFFFF"/>
              </a:buClr>
              <a:buNone/>
            </a:pPr>
            <a:endParaRPr lang="en-GB" sz="1400" i="0" dirty="0"/>
          </a:p>
          <a:p>
            <a:pPr marL="0" lvl="0" indent="0">
              <a:buClr>
                <a:srgbClr val="FFFFFF"/>
              </a:buClr>
              <a:buNone/>
            </a:pPr>
            <a:r>
              <a:rPr lang="en-GB" sz="1400" u="sng" dirty="0" smtClean="0">
                <a:solidFill>
                  <a:schemeClr val="accent2"/>
                </a:solidFill>
              </a:rPr>
              <a:t> Prior</a:t>
            </a:r>
            <a:endParaRPr lang="en-GB" sz="1400" b="1" i="0" kern="1200" dirty="0" smtClean="0">
              <a:solidFill>
                <a:srgbClr val="2D5EC1"/>
              </a:solidFill>
            </a:endParaRPr>
          </a:p>
          <a:p>
            <a:pPr algn="just">
              <a:buFontTx/>
              <a:buChar char="-"/>
            </a:pPr>
            <a:endParaRPr lang="en-GB" sz="1800" i="0" kern="1200" dirty="0" smtClean="0">
              <a:solidFill>
                <a:srgbClr val="2D5EC1"/>
              </a:solidFill>
              <a:latin typeface="Arial" charset="0"/>
            </a:endParaRPr>
          </a:p>
          <a:p>
            <a:pPr algn="just">
              <a:buFontTx/>
              <a:buChar char="-"/>
            </a:pPr>
            <a:endParaRPr lang="en-GB" sz="2000" b="1" kern="1200" dirty="0" smtClean="0">
              <a:solidFill>
                <a:schemeClr val="tx1"/>
              </a:solidFill>
              <a:latin typeface="Arial" charset="0"/>
            </a:endParaRPr>
          </a:p>
          <a:p>
            <a:pPr>
              <a:buFontTx/>
              <a:buChar char="-"/>
            </a:pPr>
            <a:endParaRPr lang="en-GB" sz="2000" b="1" kern="1200" dirty="0" smtClean="0">
              <a:solidFill>
                <a:schemeClr val="tx1"/>
              </a:solidFill>
              <a:latin typeface="Arial" charset="0"/>
            </a:endParaRPr>
          </a:p>
          <a:p>
            <a:pPr>
              <a:buFontTx/>
              <a:buChar char="-"/>
            </a:pPr>
            <a:r>
              <a:rPr lang="en-GB" sz="2000" b="1" kern="1200" dirty="0" smtClean="0">
                <a:solidFill>
                  <a:schemeClr val="tx1"/>
                </a:solidFill>
                <a:latin typeface="Arial" charset="0"/>
              </a:rPr>
              <a:t> </a:t>
            </a:r>
            <a:endParaRPr lang="en-GB" sz="2000" b="1" kern="1200" dirty="0">
              <a:solidFill>
                <a:schemeClr val="tx1"/>
              </a:solidFill>
              <a:latin typeface="Arial" charset="0"/>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19</a:t>
            </a:fld>
            <a:endParaRPr lang="en-GB" altLang="en-US"/>
          </a:p>
        </p:txBody>
      </p:sp>
      <p:sp>
        <p:nvSpPr>
          <p:cNvPr id="5" name="Right Arrow 4"/>
          <p:cNvSpPr/>
          <p:nvPr/>
        </p:nvSpPr>
        <p:spPr bwMode="auto">
          <a:xfrm>
            <a:off x="4874074" y="5673256"/>
            <a:ext cx="418006" cy="383127"/>
          </a:xfrm>
          <a:prstGeom prst="rightArrow">
            <a:avLst/>
          </a:prstGeom>
          <a:solidFill>
            <a:schemeClr val="accent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accent2"/>
              </a:solidFill>
              <a:effectLst/>
              <a:latin typeface="Verdana" pitchFamily="34" charset="0"/>
            </a:endParaRPr>
          </a:p>
        </p:txBody>
      </p:sp>
      <p:sp>
        <p:nvSpPr>
          <p:cNvPr id="6" name="Round Diagonal Corner Rectangle 5"/>
          <p:cNvSpPr/>
          <p:nvPr/>
        </p:nvSpPr>
        <p:spPr bwMode="auto">
          <a:xfrm>
            <a:off x="107504" y="1916832"/>
            <a:ext cx="8827886" cy="129614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000" i="1" dirty="0">
                <a:solidFill>
                  <a:srgbClr val="0F5494"/>
                </a:solidFill>
                <a:latin typeface="Verdana" pitchFamily="34" charset="0"/>
              </a:rPr>
              <a:t>Relevant to the objectives of the project foreseen in the application</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588173"/>
            <a:ext cx="1064027" cy="93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5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39" y="1109287"/>
            <a:ext cx="8229600" cy="648073"/>
          </a:xfrm>
        </p:spPr>
        <p:txBody>
          <a:bodyPr/>
          <a:lstStyle/>
          <a:p>
            <a:pPr algn="ctr"/>
            <a:r>
              <a:rPr lang="fr-BE" sz="2400" kern="1200" cap="small" dirty="0" err="1">
                <a:solidFill>
                  <a:srgbClr val="9A001D"/>
                </a:solidFill>
                <a:effectLst>
                  <a:outerShdw blurRad="38100" dist="38100" dir="2700000" algn="tl">
                    <a:srgbClr val="C0C0C0"/>
                  </a:outerShdw>
                </a:effectLst>
              </a:rPr>
              <a:t>Regulatory</a:t>
            </a:r>
            <a:r>
              <a:rPr lang="fr-BE" sz="2400" kern="1200" cap="small" dirty="0">
                <a:solidFill>
                  <a:srgbClr val="9A001D"/>
                </a:solidFill>
                <a:effectLst>
                  <a:outerShdw blurRad="38100" dist="38100" dir="2700000" algn="tl">
                    <a:srgbClr val="C0C0C0"/>
                  </a:outerShdw>
                </a:effectLst>
              </a:rPr>
              <a:t> Framework</a:t>
            </a:r>
            <a:endParaRPr lang="en-GB" sz="2400" kern="1200" cap="small" dirty="0">
              <a:solidFill>
                <a:srgbClr val="9A001D"/>
              </a:solidFill>
              <a:effectLst>
                <a:outerShdw blurRad="38100" dist="38100" dir="2700000" algn="tl">
                  <a:srgbClr val="C0C0C0"/>
                </a:outerShdw>
              </a:effectLst>
            </a:endParaRPr>
          </a:p>
        </p:txBody>
      </p:sp>
      <p:sp>
        <p:nvSpPr>
          <p:cNvPr id="3" name="Content Placeholder 2"/>
          <p:cNvSpPr>
            <a:spLocks noGrp="1"/>
          </p:cNvSpPr>
          <p:nvPr>
            <p:ph idx="1"/>
          </p:nvPr>
        </p:nvSpPr>
        <p:spPr>
          <a:xfrm>
            <a:off x="446856" y="1700808"/>
            <a:ext cx="8229600" cy="4608512"/>
          </a:xfrm>
        </p:spPr>
        <p:txBody>
          <a:bodyPr/>
          <a:lstStyle/>
          <a:p>
            <a:pPr marL="0" indent="0">
              <a:buNone/>
            </a:pPr>
            <a:r>
              <a:rPr lang="fr-BE" sz="1800" b="1" dirty="0" smtClean="0"/>
              <a:t>EACEA Documents                Application           </a:t>
            </a:r>
            <a:r>
              <a:rPr lang="fr-BE" sz="1800" b="1" dirty="0" err="1" smtClean="0"/>
              <a:t>Your</a:t>
            </a:r>
            <a:r>
              <a:rPr lang="fr-BE" sz="1800" b="1" dirty="0" smtClean="0"/>
              <a:t> </a:t>
            </a:r>
            <a:r>
              <a:rPr lang="fr-BE" sz="1800" b="1" dirty="0"/>
              <a:t>documents </a:t>
            </a:r>
            <a:endParaRPr lang="fr-BE" sz="1800" b="1" dirty="0" smtClean="0"/>
          </a:p>
          <a:p>
            <a:endParaRPr lang="fr-BE" sz="2000" b="1" dirty="0" smtClean="0"/>
          </a:p>
          <a:p>
            <a:endParaRPr lang="fr-BE" sz="2000" b="1" dirty="0" smtClean="0"/>
          </a:p>
          <a:p>
            <a:endParaRPr lang="fr-BE" dirty="0" smtClean="0"/>
          </a:p>
          <a:p>
            <a:pPr lvl="2"/>
            <a:endParaRPr lang="fr-BE" sz="3000" dirty="0"/>
          </a:p>
          <a:p>
            <a:pPr marL="0" lvl="2" indent="0">
              <a:buClr>
                <a:schemeClr val="bg1"/>
              </a:buClr>
            </a:pPr>
            <a:r>
              <a:rPr lang="fr-BE" sz="1800" b="1" i="1" dirty="0">
                <a:ea typeface="+mn-ea"/>
                <a:cs typeface="+mn-cs"/>
              </a:rPr>
              <a:t>                         </a:t>
            </a:r>
            <a:r>
              <a:rPr lang="fr-BE" sz="1800" b="1" i="1" dirty="0" smtClean="0">
                <a:ea typeface="+mn-ea"/>
                <a:cs typeface="+mn-cs"/>
              </a:rPr>
              <a:t>                                      </a:t>
            </a:r>
          </a:p>
          <a:p>
            <a:pPr marL="0" lvl="2" indent="0">
              <a:buClr>
                <a:schemeClr val="bg1"/>
              </a:buClr>
            </a:pPr>
            <a:endParaRPr lang="fr-BE" sz="1800" b="1" i="1" dirty="0">
              <a:ea typeface="+mn-ea"/>
              <a:cs typeface="+mn-cs"/>
            </a:endParaRPr>
          </a:p>
          <a:p>
            <a:r>
              <a:rPr lang="fr-BE" b="1" dirty="0" smtClean="0"/>
              <a:t>                                     </a:t>
            </a:r>
            <a:endParaRPr lang="fr-BE" b="1" u="sng" dirty="0"/>
          </a:p>
          <a:p>
            <a:endParaRPr lang="fr-BE" dirty="0"/>
          </a:p>
          <a:p>
            <a:endParaRPr lang="fr-BE"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2</a:t>
            </a:fld>
            <a:endParaRPr lang="en-GB"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278" y="4077072"/>
            <a:ext cx="1502290" cy="1520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87" y="2073618"/>
            <a:ext cx="1167065" cy="157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7" y="3945440"/>
            <a:ext cx="1237631" cy="1656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4355" y="2216512"/>
            <a:ext cx="1224136" cy="15534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3091" y="2176281"/>
            <a:ext cx="1303916" cy="16339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2165166"/>
            <a:ext cx="1426742" cy="16561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ound Diagonal Corner Rectangle 10"/>
          <p:cNvSpPr/>
          <p:nvPr/>
        </p:nvSpPr>
        <p:spPr bwMode="auto">
          <a:xfrm>
            <a:off x="4325490" y="3945440"/>
            <a:ext cx="3783285" cy="89330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buClr>
                <a:srgbClr val="FFFFFF"/>
              </a:buClr>
            </a:pPr>
            <a:endParaRPr lang="en-GB" sz="2000" b="1" dirty="0" smtClean="0">
              <a:solidFill>
                <a:srgbClr val="FF0000"/>
              </a:solidFill>
            </a:endParaRPr>
          </a:p>
          <a:p>
            <a:pPr algn="ctr">
              <a:spcBef>
                <a:spcPct val="20000"/>
              </a:spcBef>
              <a:buClr>
                <a:srgbClr val="FFFFFF"/>
              </a:buClr>
            </a:pPr>
            <a:endParaRPr lang="en-GB" sz="1400" b="1" dirty="0">
              <a:solidFill>
                <a:srgbClr val="FF0000"/>
              </a:solidFill>
            </a:endParaRPr>
          </a:p>
          <a:p>
            <a:pPr algn="ctr"/>
            <a:r>
              <a:rPr lang="fr-BE" sz="1400" b="1" dirty="0">
                <a:solidFill>
                  <a:srgbClr val="0F5494"/>
                </a:solidFill>
              </a:rPr>
              <a:t>National </a:t>
            </a:r>
            <a:r>
              <a:rPr lang="fr-BE" sz="1400" b="1" dirty="0" err="1">
                <a:solidFill>
                  <a:srgbClr val="0F5494"/>
                </a:solidFill>
              </a:rPr>
              <a:t>legislation</a:t>
            </a:r>
            <a:r>
              <a:rPr lang="fr-BE" sz="1400" b="1" dirty="0">
                <a:solidFill>
                  <a:srgbClr val="0F5494"/>
                </a:solidFill>
              </a:rPr>
              <a:t> </a:t>
            </a:r>
          </a:p>
          <a:p>
            <a:pPr algn="ctr"/>
            <a:r>
              <a:rPr lang="fr-BE" sz="1400" b="1" dirty="0" smtClean="0">
                <a:solidFill>
                  <a:srgbClr val="0F5494"/>
                </a:solidFill>
              </a:rPr>
              <a:t>&amp; </a:t>
            </a:r>
            <a:endParaRPr lang="fr-BE" sz="1400" b="1" dirty="0">
              <a:solidFill>
                <a:srgbClr val="0F5494"/>
              </a:solidFill>
            </a:endParaRPr>
          </a:p>
          <a:p>
            <a:pPr algn="ctr"/>
            <a:r>
              <a:rPr lang="fr-BE" sz="1400" b="1" dirty="0">
                <a:solidFill>
                  <a:srgbClr val="0F5494"/>
                </a:solidFill>
              </a:rPr>
              <a:t>    </a:t>
            </a:r>
            <a:r>
              <a:rPr lang="fr-BE" sz="1400" b="1" dirty="0" err="1" smtClean="0">
                <a:solidFill>
                  <a:srgbClr val="0F5494"/>
                </a:solidFill>
              </a:rPr>
              <a:t>Institutional</a:t>
            </a:r>
            <a:r>
              <a:rPr lang="fr-BE" sz="1400" b="1" dirty="0" smtClean="0">
                <a:solidFill>
                  <a:srgbClr val="0F5494"/>
                </a:solidFill>
              </a:rPr>
              <a:t> </a:t>
            </a:r>
            <a:r>
              <a:rPr lang="fr-BE" sz="1400" b="1" dirty="0" err="1">
                <a:solidFill>
                  <a:srgbClr val="0F5494"/>
                </a:solidFill>
              </a:rPr>
              <a:t>regulation</a:t>
            </a:r>
            <a:r>
              <a:rPr lang="fr-BE" sz="1400" b="1" dirty="0">
                <a:solidFill>
                  <a:srgbClr val="0F5494"/>
                </a:solidFill>
              </a:rPr>
              <a:t> </a:t>
            </a:r>
            <a:endParaRPr lang="fr-BE" sz="1400" b="1" dirty="0" smtClean="0">
              <a:solidFill>
                <a:srgbClr val="0F5494"/>
              </a:solidFill>
            </a:endParaRPr>
          </a:p>
          <a:p>
            <a:pPr algn="ctr"/>
            <a:endParaRPr lang="fr-BE" sz="1400" b="1" dirty="0">
              <a:solidFill>
                <a:srgbClr val="0F5494"/>
              </a:solidFill>
            </a:endParaRPr>
          </a:p>
          <a:p>
            <a:pPr lvl="0" algn="just">
              <a:spcBef>
                <a:spcPct val="20000"/>
              </a:spcBef>
              <a:buClr>
                <a:srgbClr val="FFFFFF"/>
              </a:buClr>
            </a:pPr>
            <a:endParaRPr lang="en-GB" sz="1400" b="1" u="sng" kern="0" dirty="0">
              <a:solidFill>
                <a:srgbClr val="0F5494"/>
              </a:solidFill>
            </a:endParaRPr>
          </a:p>
        </p:txBody>
      </p:sp>
      <p:sp>
        <p:nvSpPr>
          <p:cNvPr id="13" name="Round Diagonal Corner Rectangle 12"/>
          <p:cNvSpPr/>
          <p:nvPr/>
        </p:nvSpPr>
        <p:spPr bwMode="auto">
          <a:xfrm>
            <a:off x="4325490" y="5008106"/>
            <a:ext cx="3783285" cy="84989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buClr>
                <a:srgbClr val="FFFFFF"/>
              </a:buClr>
            </a:pPr>
            <a:endParaRPr lang="en-GB" sz="2000" b="1" dirty="0" smtClean="0">
              <a:solidFill>
                <a:srgbClr val="FF0000"/>
              </a:solidFill>
            </a:endParaRPr>
          </a:p>
          <a:p>
            <a:pPr algn="ctr">
              <a:spcBef>
                <a:spcPct val="20000"/>
              </a:spcBef>
              <a:buClr>
                <a:srgbClr val="FFFFFF"/>
              </a:buClr>
            </a:pPr>
            <a:endParaRPr lang="en-GB" sz="1400" b="1" dirty="0">
              <a:solidFill>
                <a:srgbClr val="FF0000"/>
              </a:solidFill>
            </a:endParaRPr>
          </a:p>
          <a:p>
            <a:pPr algn="ctr"/>
            <a:r>
              <a:rPr lang="fr-BE" sz="1400" b="1" dirty="0" err="1" smtClean="0">
                <a:solidFill>
                  <a:srgbClr val="0F5494"/>
                </a:solidFill>
              </a:rPr>
              <a:t>Any</a:t>
            </a:r>
            <a:r>
              <a:rPr lang="fr-BE" sz="1400" b="1" dirty="0" smtClean="0">
                <a:solidFill>
                  <a:srgbClr val="0F5494"/>
                </a:solidFill>
              </a:rPr>
              <a:t> </a:t>
            </a:r>
            <a:r>
              <a:rPr lang="fr-BE" sz="1400" b="1" dirty="0" err="1" smtClean="0">
                <a:solidFill>
                  <a:srgbClr val="0F5494"/>
                </a:solidFill>
              </a:rPr>
              <a:t>prior</a:t>
            </a:r>
            <a:r>
              <a:rPr lang="fr-BE" sz="1400" b="1" dirty="0" smtClean="0">
                <a:solidFill>
                  <a:srgbClr val="0F5494"/>
                </a:solidFill>
              </a:rPr>
              <a:t> </a:t>
            </a:r>
            <a:r>
              <a:rPr lang="fr-BE" sz="1400" b="1" dirty="0" err="1" smtClean="0">
                <a:solidFill>
                  <a:srgbClr val="0F5494"/>
                </a:solidFill>
              </a:rPr>
              <a:t>authorisation</a:t>
            </a:r>
            <a:r>
              <a:rPr lang="fr-BE" sz="1400" b="1" dirty="0" smtClean="0">
                <a:solidFill>
                  <a:srgbClr val="0F5494"/>
                </a:solidFill>
              </a:rPr>
              <a:t> </a:t>
            </a:r>
            <a:r>
              <a:rPr lang="fr-BE" sz="1400" b="1" dirty="0" err="1" smtClean="0">
                <a:solidFill>
                  <a:srgbClr val="0F5494"/>
                </a:solidFill>
              </a:rPr>
              <a:t>from</a:t>
            </a:r>
            <a:r>
              <a:rPr lang="fr-BE" sz="1400" b="1" dirty="0" smtClean="0">
                <a:solidFill>
                  <a:srgbClr val="0F5494"/>
                </a:solidFill>
              </a:rPr>
              <a:t>  EACEA </a:t>
            </a:r>
          </a:p>
          <a:p>
            <a:pPr algn="ctr"/>
            <a:endParaRPr lang="fr-BE" sz="1400" b="1" dirty="0">
              <a:solidFill>
                <a:srgbClr val="0F5494"/>
              </a:solidFill>
            </a:endParaRPr>
          </a:p>
          <a:p>
            <a:pPr lvl="0" algn="just">
              <a:spcBef>
                <a:spcPct val="20000"/>
              </a:spcBef>
              <a:buClr>
                <a:srgbClr val="FFFFFF"/>
              </a:buClr>
            </a:pPr>
            <a:endParaRPr lang="en-GB" sz="1400" b="1" u="sng" kern="0" dirty="0">
              <a:solidFill>
                <a:srgbClr val="0F5494"/>
              </a:solidFill>
            </a:endParaRPr>
          </a:p>
        </p:txBody>
      </p:sp>
    </p:spTree>
    <p:extLst>
      <p:ext uri="{BB962C8B-B14F-4D97-AF65-F5344CB8AC3E}">
        <p14:creationId xmlns:p14="http://schemas.microsoft.com/office/powerpoint/2010/main" val="2030120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06647" y="1196752"/>
            <a:ext cx="8229600" cy="504974"/>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400" kern="1200" cap="small" dirty="0">
                <a:solidFill>
                  <a:srgbClr val="9A001D"/>
                </a:solidFill>
                <a:effectLst>
                  <a:outerShdw blurRad="38100" dist="38100" dir="2700000" algn="tl">
                    <a:srgbClr val="C0C0C0"/>
                  </a:outerShdw>
                </a:effectLst>
              </a:rPr>
              <a:t>Subcontracting</a:t>
            </a:r>
            <a:br>
              <a:rPr lang="en-GB" sz="2400" kern="1200" cap="small" dirty="0">
                <a:solidFill>
                  <a:srgbClr val="9A001D"/>
                </a:solidFill>
                <a:effectLst>
                  <a:outerShdw blurRad="38100" dist="38100" dir="2700000" algn="tl">
                    <a:srgbClr val="C0C0C0"/>
                  </a:outerShdw>
                </a:effectLst>
              </a:rPr>
            </a:br>
            <a:r>
              <a:rPr lang="en-GB" altLang="en-US" dirty="0" smtClean="0"/>
              <a:t>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107505" y="2996952"/>
            <a:ext cx="8827886" cy="3240359"/>
          </a:xfrm>
        </p:spPr>
        <p:txBody>
          <a:bodyPr/>
          <a:lstStyle/>
          <a:p>
            <a:pPr marL="0" indent="0">
              <a:buNone/>
            </a:pPr>
            <a:r>
              <a:rPr lang="en-GB" sz="1800" dirty="0" smtClean="0"/>
              <a:t>Examples:</a:t>
            </a:r>
            <a:endParaRPr lang="en-GB" sz="1800" dirty="0"/>
          </a:p>
          <a:p>
            <a:pPr lvl="1"/>
            <a:r>
              <a:rPr lang="en-GB" sz="1800" b="0" dirty="0" smtClean="0"/>
              <a:t>Evaluation activities/auditing</a:t>
            </a:r>
            <a:endParaRPr lang="en-GB" sz="1800" b="0" dirty="0"/>
          </a:p>
          <a:p>
            <a:pPr lvl="1"/>
            <a:r>
              <a:rPr lang="en-GB" sz="1800" b="0" dirty="0"/>
              <a:t>IT </a:t>
            </a:r>
            <a:r>
              <a:rPr lang="en-GB" sz="1800" b="0" dirty="0" smtClean="0"/>
              <a:t>courses, Language courses </a:t>
            </a:r>
          </a:p>
          <a:p>
            <a:pPr lvl="1"/>
            <a:r>
              <a:rPr lang="en-GB" sz="1800" b="0" dirty="0" smtClean="0"/>
              <a:t>Printing</a:t>
            </a:r>
            <a:r>
              <a:rPr lang="en-GB" sz="1800" b="0" dirty="0"/>
              <a:t>, publishing and dissemination activities</a:t>
            </a:r>
          </a:p>
          <a:p>
            <a:pPr lvl="1"/>
            <a:r>
              <a:rPr lang="en-GB" sz="1800" b="0" dirty="0"/>
              <a:t>Translation services</a:t>
            </a:r>
          </a:p>
          <a:p>
            <a:pPr lvl="1"/>
            <a:r>
              <a:rPr lang="en-GB" sz="1800" b="0" dirty="0"/>
              <a:t>Web design and maintenance</a:t>
            </a:r>
          </a:p>
          <a:p>
            <a:pPr lvl="1"/>
            <a:r>
              <a:rPr lang="en-GB" sz="1800" b="0" dirty="0"/>
              <a:t>Logistic support for the organisation of </a:t>
            </a:r>
            <a:r>
              <a:rPr lang="en-GB" sz="1800" b="0" dirty="0" smtClean="0"/>
              <a:t>events</a:t>
            </a:r>
          </a:p>
          <a:p>
            <a:pPr lvl="0"/>
            <a:endParaRPr lang="en-GB" sz="800" b="1" dirty="0" smtClean="0">
              <a:solidFill>
                <a:schemeClr val="accent2"/>
              </a:solidFill>
            </a:endParaRPr>
          </a:p>
          <a:p>
            <a:pPr marL="0" lvl="0" indent="0" algn="r">
              <a:buNone/>
            </a:pPr>
            <a:r>
              <a:rPr lang="en-GB" sz="1400" b="1" dirty="0" smtClean="0">
                <a:solidFill>
                  <a:schemeClr val="accent2"/>
                </a:solidFill>
              </a:rPr>
              <a:t> Not foreseen </a:t>
            </a:r>
            <a:r>
              <a:rPr lang="en-GB" sz="1400" b="1" dirty="0">
                <a:solidFill>
                  <a:schemeClr val="accent2"/>
                </a:solidFill>
              </a:rPr>
              <a:t>in the application?          </a:t>
            </a:r>
            <a:r>
              <a:rPr lang="en-GB" sz="1400" b="1" dirty="0" smtClean="0">
                <a:solidFill>
                  <a:schemeClr val="accent2"/>
                </a:solidFill>
              </a:rPr>
              <a:t> </a:t>
            </a:r>
            <a:r>
              <a:rPr lang="en-GB" sz="1400" b="1" u="sng" dirty="0" smtClean="0">
                <a:solidFill>
                  <a:schemeClr val="accent2"/>
                </a:solidFill>
              </a:rPr>
              <a:t>Prior </a:t>
            </a:r>
            <a:r>
              <a:rPr lang="en-GB" sz="1400" b="1" u="sng" dirty="0">
                <a:solidFill>
                  <a:schemeClr val="accent2"/>
                </a:solidFill>
              </a:rPr>
              <a:t>authorisation from </a:t>
            </a:r>
            <a:r>
              <a:rPr lang="en-GB" sz="1400" b="1" u="sng" dirty="0" smtClean="0">
                <a:solidFill>
                  <a:schemeClr val="accent2"/>
                </a:solidFill>
              </a:rPr>
              <a:t>Agency</a:t>
            </a:r>
            <a:endParaRPr lang="en-GB" sz="1400" b="1" dirty="0">
              <a:solidFill>
                <a:schemeClr val="accent2"/>
              </a:solidFill>
            </a:endParaRPr>
          </a:p>
          <a:p>
            <a:pPr marL="0" indent="0">
              <a:buNone/>
            </a:pPr>
            <a:r>
              <a:rPr lang="en-GB" sz="1800" dirty="0"/>
              <a:t> </a:t>
            </a:r>
          </a:p>
          <a:p>
            <a:pPr algn="ctr"/>
            <a:r>
              <a:rPr lang="en-GB" sz="1400" dirty="0"/>
              <a:t> </a:t>
            </a:r>
            <a:r>
              <a:rPr lang="en-GB" sz="1600" dirty="0" smtClean="0"/>
              <a:t> </a:t>
            </a:r>
            <a:r>
              <a:rPr lang="en-GB" sz="1600" b="1" dirty="0" smtClean="0">
                <a:solidFill>
                  <a:srgbClr val="FF0000"/>
                </a:solidFill>
              </a:rPr>
              <a:t>NO project-management related tasks</a:t>
            </a:r>
          </a:p>
          <a:p>
            <a:endParaRPr lang="en-GB" sz="1400" dirty="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20</a:t>
            </a:fld>
            <a:endParaRPr lang="en-GB" altLang="en-US" dirty="0"/>
          </a:p>
        </p:txBody>
      </p:sp>
      <p:sp>
        <p:nvSpPr>
          <p:cNvPr id="6" name="Round Diagonal Corner Rectangle 5"/>
          <p:cNvSpPr/>
          <p:nvPr/>
        </p:nvSpPr>
        <p:spPr bwMode="auto">
          <a:xfrm>
            <a:off x="107504" y="1700808"/>
            <a:ext cx="8827886" cy="1080120"/>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GB" sz="2000" i="1" dirty="0" smtClean="0">
              <a:solidFill>
                <a:srgbClr val="0F5494"/>
              </a:solidFill>
              <a:latin typeface="Verdana" pitchFamily="34" charset="0"/>
            </a:endParaRPr>
          </a:p>
          <a:p>
            <a:pPr marL="0" indent="0" algn="ctr">
              <a:buNone/>
            </a:pPr>
            <a:endParaRPr lang="en-GB" sz="2000" i="1" dirty="0" smtClean="0">
              <a:solidFill>
                <a:srgbClr val="0F5494"/>
              </a:solidFill>
              <a:latin typeface="Verdana" pitchFamily="34" charset="0"/>
            </a:endParaRPr>
          </a:p>
          <a:p>
            <a:pPr marL="0" indent="0" algn="ctr">
              <a:buNone/>
            </a:pPr>
            <a:r>
              <a:rPr lang="en-GB" sz="2000" i="1" dirty="0" smtClean="0">
                <a:solidFill>
                  <a:srgbClr val="0F5494"/>
                </a:solidFill>
                <a:latin typeface="Verdana" pitchFamily="34" charset="0"/>
              </a:rPr>
              <a:t>Implementation </a:t>
            </a:r>
            <a:r>
              <a:rPr lang="en-GB" sz="2000" i="1" dirty="0">
                <a:solidFill>
                  <a:srgbClr val="0F5494"/>
                </a:solidFill>
                <a:latin typeface="Verdana" pitchFamily="34" charset="0"/>
              </a:rPr>
              <a:t>of specific tasks, by third party, to which a contract is awarded by one/several beneficiaries</a:t>
            </a:r>
          </a:p>
          <a:p>
            <a:pPr marL="0" indent="0" algn="ctr">
              <a:buNone/>
            </a:pPr>
            <a:endParaRPr lang="en-GB" sz="2000" i="1" dirty="0">
              <a:solidFill>
                <a:srgbClr val="0F5494"/>
              </a:solidFill>
              <a:latin typeface="Verdana" pitchFamily="34" charset="0"/>
            </a:endParaRPr>
          </a:p>
          <a:p>
            <a:pPr marL="3175" algn="ctr"/>
            <a:endParaRPr lang="en-GB" sz="2000" i="1" dirty="0">
              <a:solidFill>
                <a:srgbClr val="0F5494"/>
              </a:solidFill>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468933"/>
            <a:ext cx="4206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837235"/>
            <a:ext cx="1647378" cy="10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84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052736"/>
            <a:ext cx="5486400" cy="566738"/>
          </a:xfrm>
        </p:spPr>
        <p:txBody>
          <a:bodyPr/>
          <a:lstStyle/>
          <a:p>
            <a:pPr algn="ctr"/>
            <a:r>
              <a:rPr lang="en-GB" sz="2400" kern="1200" cap="small" dirty="0">
                <a:solidFill>
                  <a:srgbClr val="9A001D"/>
                </a:solidFill>
                <a:effectLst>
                  <a:outerShdw blurRad="38100" dist="38100" dir="2700000" algn="tl">
                    <a:srgbClr val="C0C0C0"/>
                  </a:outerShdw>
                </a:effectLst>
              </a:rPr>
              <a:t>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21</a:t>
            </a:fld>
            <a:endParaRPr lang="en-GB" dirty="0"/>
          </a:p>
        </p:txBody>
      </p:sp>
      <p:graphicFrame>
        <p:nvGraphicFramePr>
          <p:cNvPr id="3" name="Diagram 2"/>
          <p:cNvGraphicFramePr/>
          <p:nvPr>
            <p:extLst>
              <p:ext uri="{D42A27DB-BD31-4B8C-83A1-F6EECF244321}">
                <p14:modId xmlns:p14="http://schemas.microsoft.com/office/powerpoint/2010/main" val="4273268157"/>
              </p:ext>
            </p:extLst>
          </p:nvPr>
        </p:nvGraphicFramePr>
        <p:xfrm>
          <a:off x="683568" y="1713437"/>
          <a:ext cx="7379919"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8"/>
          <p:cNvSpPr>
            <a:spLocks noChangeArrowheads="1"/>
          </p:cNvSpPr>
          <p:nvPr/>
        </p:nvSpPr>
        <p:spPr bwMode="auto">
          <a:xfrm rot="5400000" flipV="1">
            <a:off x="6805439" y="3139778"/>
            <a:ext cx="3454003" cy="576064"/>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0" scaled="1"/>
            <a:tileRect/>
          </a:gradFill>
          <a:ln w="12700">
            <a:solidFill>
              <a:srgbClr val="0033CC"/>
            </a:solidFill>
            <a:miter lim="800000"/>
            <a:headEnd type="none" w="sm" len="sm"/>
            <a:tailEnd type="none" w="sm" len="sm"/>
          </a:ln>
          <a:effectLst>
            <a:glow rad="101600">
              <a:srgbClr val="4F81BD">
                <a:satMod val="175000"/>
                <a:alpha val="40000"/>
              </a:srgbClr>
            </a:glow>
          </a:effectLst>
        </p:spPr>
        <p:txBody>
          <a:bodyPr wrap="none" anchor="ctr"/>
          <a:lstStyle/>
          <a:p>
            <a:pPr marL="0" marR="0" lvl="0" indent="0" algn="ctr" defTabSz="762000" eaLnBrk="1" fontAlgn="auto" latinLnBrk="0" hangingPunct="1">
              <a:lnSpc>
                <a:spcPct val="100000"/>
              </a:lnSpc>
              <a:spcBef>
                <a:spcPts val="0"/>
              </a:spcBef>
              <a:spcAft>
                <a:spcPts val="0"/>
              </a:spcAft>
              <a:buClrTx/>
              <a:buSzTx/>
              <a:buFontTx/>
              <a:buNone/>
              <a:tabLst/>
              <a:defRPr/>
            </a:pPr>
            <a:r>
              <a:rPr lang="en-GB" sz="1600" b="1" kern="0" dirty="0">
                <a:solidFill>
                  <a:srgbClr val="2D5EC1"/>
                </a:solidFill>
                <a:effectLst>
                  <a:outerShdw blurRad="38100" dist="38100" dir="2700000" algn="tl">
                    <a:srgbClr val="C0C0C0"/>
                  </a:outerShdw>
                </a:effectLst>
                <a:latin typeface="Verdana"/>
                <a:cs typeface="Arial" charset="0"/>
              </a:rPr>
              <a:t>To keep with project accounts</a:t>
            </a:r>
            <a:endParaRPr kumimoji="0" lang="en-GB" sz="1600" b="1" i="0" u="none" strike="noStrike" kern="0" cap="none" spc="0" normalizeH="0" baseline="0" noProof="0" dirty="0">
              <a:ln>
                <a:noFill/>
              </a:ln>
              <a:solidFill>
                <a:srgbClr val="2D5EC1"/>
              </a:solidFill>
              <a:effectLst>
                <a:outerShdw blurRad="38100" dist="38100" dir="2700000" algn="tl">
                  <a:srgbClr val="C0C0C0"/>
                </a:outerShdw>
              </a:effectLst>
              <a:uLnTx/>
              <a:uFillTx/>
              <a:latin typeface="Verdana"/>
              <a:cs typeface="Arial" charset="0"/>
            </a:endParaRPr>
          </a:p>
        </p:txBody>
      </p:sp>
      <p:sp>
        <p:nvSpPr>
          <p:cNvPr id="7" name="TextBox 6"/>
          <p:cNvSpPr txBox="1"/>
          <p:nvPr/>
        </p:nvSpPr>
        <p:spPr>
          <a:xfrm>
            <a:off x="899593" y="5613707"/>
            <a:ext cx="7920880" cy="338554"/>
          </a:xfrm>
          <a:prstGeom prst="rect">
            <a:avLst/>
          </a:prstGeom>
          <a:noFill/>
        </p:spPr>
        <p:txBody>
          <a:bodyPr wrap="square" rtlCol="0">
            <a:spAutoFit/>
          </a:bodyPr>
          <a:lstStyle/>
          <a:p>
            <a:pPr algn="ctr"/>
            <a:endParaRPr lang="en-GB" sz="1600" dirty="0"/>
          </a:p>
        </p:txBody>
      </p:sp>
      <p:sp>
        <p:nvSpPr>
          <p:cNvPr id="8" name="Round Diagonal Corner Rectangle 7"/>
          <p:cNvSpPr/>
          <p:nvPr/>
        </p:nvSpPr>
        <p:spPr bwMode="auto">
          <a:xfrm>
            <a:off x="467544" y="5314932"/>
            <a:ext cx="7920880" cy="113840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GB" sz="1600" b="1" i="1" dirty="0" smtClean="0">
              <a:solidFill>
                <a:srgbClr val="C00000"/>
              </a:solidFill>
            </a:endParaRPr>
          </a:p>
          <a:p>
            <a:pPr algn="ctr"/>
            <a:r>
              <a:rPr lang="en-GB" sz="1600" b="1" i="1" dirty="0" smtClean="0">
                <a:solidFill>
                  <a:srgbClr val="C00000"/>
                </a:solidFill>
              </a:rPr>
              <a:t>To </a:t>
            </a:r>
            <a:r>
              <a:rPr lang="en-GB" sz="1600" b="1" i="1" dirty="0">
                <a:solidFill>
                  <a:srgbClr val="C00000"/>
                </a:solidFill>
              </a:rPr>
              <a:t>send with Final Financial statement</a:t>
            </a:r>
            <a:r>
              <a:rPr lang="en-GB" sz="1600" i="1" dirty="0" smtClean="0">
                <a:solidFill>
                  <a:srgbClr val="C00000"/>
                </a:solidFill>
              </a:rPr>
              <a:t>:</a:t>
            </a:r>
          </a:p>
          <a:p>
            <a:pPr algn="ctr"/>
            <a:endParaRPr lang="en-GB" sz="1050" i="1" dirty="0" smtClean="0">
              <a:solidFill>
                <a:srgbClr val="C00000"/>
              </a:solidFill>
            </a:endParaRPr>
          </a:p>
          <a:p>
            <a:pPr algn="ctr"/>
            <a:r>
              <a:rPr lang="en-GB" sz="1500" dirty="0" smtClean="0">
                <a:solidFill>
                  <a:srgbClr val="0F5494"/>
                </a:solidFill>
              </a:rPr>
              <a:t>EUR </a:t>
            </a:r>
            <a:r>
              <a:rPr lang="en-GB" sz="1500" dirty="0">
                <a:solidFill>
                  <a:srgbClr val="0F5494"/>
                </a:solidFill>
              </a:rPr>
              <a:t>25.000: copies of subcontract, invoice and competitive </a:t>
            </a:r>
            <a:r>
              <a:rPr lang="en-GB" sz="1500" dirty="0" smtClean="0">
                <a:solidFill>
                  <a:srgbClr val="0F5494"/>
                </a:solidFill>
              </a:rPr>
              <a:t>offers</a:t>
            </a:r>
            <a:endParaRPr lang="en-GB" sz="1500" dirty="0">
              <a:solidFill>
                <a:srgbClr val="0F5494"/>
              </a:solidFill>
            </a:endParaRPr>
          </a:p>
          <a:p>
            <a:pPr marL="3175" algn="ctr"/>
            <a:r>
              <a:rPr lang="en-GB" sz="1500" dirty="0">
                <a:solidFill>
                  <a:srgbClr val="0F5494"/>
                </a:solidFill>
              </a:rPr>
              <a:t>Any prior authorisation from the </a:t>
            </a:r>
            <a:r>
              <a:rPr lang="en-GB" sz="1500" dirty="0" smtClean="0">
                <a:solidFill>
                  <a:srgbClr val="0F5494"/>
                </a:solidFill>
              </a:rPr>
              <a:t>Agency</a:t>
            </a:r>
          </a:p>
          <a:p>
            <a:pPr marL="3175" algn="ctr"/>
            <a:endParaRPr lang="en-GB" sz="1500" i="1" dirty="0">
              <a:solidFill>
                <a:srgbClr val="0F5494"/>
              </a:solidFill>
              <a:latin typeface="Verdana" pitchFamily="34" charset="0"/>
            </a:endParaRPr>
          </a:p>
        </p:txBody>
      </p:sp>
    </p:spTree>
    <p:extLst>
      <p:ext uri="{BB962C8B-B14F-4D97-AF65-F5344CB8AC3E}">
        <p14:creationId xmlns:p14="http://schemas.microsoft.com/office/powerpoint/2010/main" val="53293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196752"/>
            <a:ext cx="8363272" cy="5040559"/>
          </a:xfrm>
        </p:spPr>
        <p:txBody>
          <a:bodyPr/>
          <a:lstStyle/>
          <a:p>
            <a:pPr marL="400050" lvl="1" indent="0" algn="ctr">
              <a:buNone/>
            </a:pPr>
            <a:endParaRPr lang="fr-BE" sz="3500" dirty="0">
              <a:solidFill>
                <a:srgbClr val="FF0000"/>
              </a:solidFill>
            </a:endParaRPr>
          </a:p>
          <a:p>
            <a:pPr marL="400050" lvl="1" indent="0">
              <a:buNone/>
            </a:pPr>
            <a:endParaRPr lang="fr-BE" sz="1400" dirty="0" smtClean="0"/>
          </a:p>
          <a:p>
            <a:pPr marL="400050" lvl="1" indent="0">
              <a:buNone/>
            </a:pPr>
            <a:r>
              <a:rPr lang="en-GB" sz="1700" kern="1200" cap="small" dirty="0">
                <a:solidFill>
                  <a:srgbClr val="9A001D"/>
                </a:solidFill>
                <a:effectLst>
                  <a:outerShdw blurRad="38100" dist="38100" dir="2700000" algn="tl">
                    <a:srgbClr val="C0C0C0"/>
                  </a:outerShdw>
                </a:effectLst>
                <a:latin typeface="+mj-lt"/>
                <a:ea typeface="+mj-ea"/>
                <a:cs typeface="+mj-cs"/>
              </a:rPr>
              <a:t>1) Do I have to launch a tendering procedure for a contract value of 23,000 EUR?</a:t>
            </a:r>
          </a:p>
          <a:p>
            <a:pPr marL="400050" lvl="1" indent="0">
              <a:buNone/>
            </a:pPr>
            <a:r>
              <a:rPr lang="en-GB" sz="1800" dirty="0"/>
              <a:t>	</a:t>
            </a:r>
            <a:r>
              <a:rPr lang="en-GB" sz="1600" b="0" dirty="0" smtClean="0"/>
              <a:t>a. No, even if my institution requires to do it</a:t>
            </a:r>
          </a:p>
          <a:p>
            <a:pPr marL="400050" lvl="1" indent="0">
              <a:buNone/>
            </a:pPr>
            <a:r>
              <a:rPr lang="en-GB" sz="1600" b="0" dirty="0"/>
              <a:t>	</a:t>
            </a:r>
            <a:r>
              <a:rPr lang="en-GB" sz="1600" b="0" dirty="0" smtClean="0"/>
              <a:t>b. Yes, but the Agency should be informed</a:t>
            </a:r>
          </a:p>
          <a:p>
            <a:pPr marL="400050" lvl="1" indent="0">
              <a:buNone/>
            </a:pPr>
            <a:r>
              <a:rPr lang="en-GB" sz="1600" b="0" dirty="0"/>
              <a:t>	</a:t>
            </a:r>
            <a:r>
              <a:rPr lang="en-GB" sz="1600" b="0" dirty="0" smtClean="0"/>
              <a:t>c. No, </a:t>
            </a:r>
            <a:r>
              <a:rPr lang="en-GB" sz="1600" b="0" dirty="0"/>
              <a:t>unless my </a:t>
            </a:r>
            <a:r>
              <a:rPr lang="en-GB" sz="1600" b="0" dirty="0" smtClean="0"/>
              <a:t>institution and/or the national legislation requires </a:t>
            </a:r>
            <a:r>
              <a:rPr lang="en-GB" sz="1600" b="0" dirty="0"/>
              <a:t>to </a:t>
            </a:r>
            <a:r>
              <a:rPr lang="en-GB" sz="1600" b="0" dirty="0" smtClean="0"/>
              <a:t>	do it </a:t>
            </a:r>
          </a:p>
          <a:p>
            <a:pPr marL="400050" lvl="1" indent="0">
              <a:buNone/>
            </a:pPr>
            <a:endParaRPr lang="en-GB" sz="1800" dirty="0" smtClean="0">
              <a:solidFill>
                <a:srgbClr val="FF0000"/>
              </a:solidFill>
            </a:endParaRPr>
          </a:p>
          <a:p>
            <a:pPr marL="400050" lvl="1" indent="0">
              <a:buNone/>
            </a:pPr>
            <a:r>
              <a:rPr lang="en-GB" sz="1700" kern="1200" cap="small" dirty="0">
                <a:solidFill>
                  <a:srgbClr val="9A001D"/>
                </a:solidFill>
                <a:effectLst>
                  <a:outerShdw blurRad="38100" dist="38100" dir="2700000" algn="tl">
                    <a:srgbClr val="C0C0C0"/>
                  </a:outerShdw>
                </a:effectLst>
                <a:latin typeface="+mj-lt"/>
                <a:ea typeface="+mj-ea"/>
                <a:cs typeface="+mj-cs"/>
              </a:rPr>
              <a:t>2) Can </a:t>
            </a:r>
            <a:r>
              <a:rPr lang="en-GB" sz="1700" kern="1200" cap="small" dirty="0" smtClean="0">
                <a:solidFill>
                  <a:srgbClr val="9A001D"/>
                </a:solidFill>
                <a:effectLst>
                  <a:outerShdw blurRad="38100" dist="38100" dir="2700000" algn="tl">
                    <a:srgbClr val="C0C0C0"/>
                  </a:outerShdw>
                </a:effectLst>
                <a:latin typeface="+mj-lt"/>
                <a:ea typeface="+mj-ea"/>
                <a:cs typeface="+mj-cs"/>
              </a:rPr>
              <a:t>a partner </a:t>
            </a:r>
            <a:r>
              <a:rPr lang="en-GB" sz="1700" kern="1200" cap="small" dirty="0">
                <a:solidFill>
                  <a:srgbClr val="9A001D"/>
                </a:solidFill>
                <a:effectLst>
                  <a:outerShdw blurRad="38100" dist="38100" dir="2700000" algn="tl">
                    <a:srgbClr val="C0C0C0"/>
                  </a:outerShdw>
                </a:effectLst>
                <a:latin typeface="+mj-lt"/>
                <a:ea typeface="+mj-ea"/>
                <a:cs typeface="+mj-cs"/>
              </a:rPr>
              <a:t>purchase </a:t>
            </a:r>
            <a:r>
              <a:rPr lang="en-GB" sz="1700" kern="1200" cap="small" dirty="0" smtClean="0">
                <a:solidFill>
                  <a:srgbClr val="9A001D"/>
                </a:solidFill>
                <a:effectLst>
                  <a:outerShdw blurRad="38100" dist="38100" dir="2700000" algn="tl">
                    <a:srgbClr val="C0C0C0"/>
                  </a:outerShdw>
                </a:effectLst>
                <a:latin typeface="+mj-lt"/>
                <a:ea typeface="+mj-ea"/>
                <a:cs typeface="+mj-cs"/>
              </a:rPr>
              <a:t>equipment for another eligible </a:t>
            </a:r>
            <a:r>
              <a:rPr lang="en-GB" sz="1700" kern="1200" cap="small" dirty="0">
                <a:solidFill>
                  <a:srgbClr val="9A001D"/>
                </a:solidFill>
                <a:effectLst>
                  <a:outerShdw blurRad="38100" dist="38100" dir="2700000" algn="tl">
                    <a:srgbClr val="C0C0C0"/>
                  </a:outerShdw>
                </a:effectLst>
                <a:latin typeface="+mj-lt"/>
                <a:ea typeface="+mj-ea"/>
                <a:cs typeface="+mj-cs"/>
              </a:rPr>
              <a:t>partner?</a:t>
            </a:r>
          </a:p>
          <a:p>
            <a:pPr marL="1433513" lvl="1" indent="-450850">
              <a:buNone/>
            </a:pPr>
            <a:r>
              <a:rPr lang="en-GB" sz="1600" b="0" dirty="0" smtClean="0"/>
              <a:t>a</a:t>
            </a:r>
            <a:r>
              <a:rPr lang="en-GB" sz="1600" b="0" dirty="0"/>
              <a:t>. </a:t>
            </a:r>
            <a:r>
              <a:rPr lang="en-GB" sz="1600" b="0" dirty="0" smtClean="0"/>
              <a:t>Yes, only if the project partner is a private HEI</a:t>
            </a:r>
          </a:p>
          <a:p>
            <a:pPr marL="1433513" lvl="1" indent="-450850">
              <a:buNone/>
            </a:pPr>
            <a:r>
              <a:rPr lang="en-GB" sz="1600" b="0" dirty="0" smtClean="0"/>
              <a:t>b</a:t>
            </a:r>
            <a:r>
              <a:rPr lang="en-GB" sz="1600" b="0" dirty="0"/>
              <a:t>. </a:t>
            </a:r>
            <a:r>
              <a:rPr lang="en-GB" sz="1600" b="0" dirty="0" smtClean="0"/>
              <a:t>No, unless this was specified in the application</a:t>
            </a:r>
            <a:endParaRPr lang="en-GB" sz="1600" b="0" dirty="0"/>
          </a:p>
          <a:p>
            <a:pPr marL="1255713" lvl="1" indent="-273050">
              <a:buNone/>
            </a:pPr>
            <a:r>
              <a:rPr lang="en-GB" sz="1600" b="0" dirty="0" smtClean="0"/>
              <a:t>c</a:t>
            </a:r>
            <a:r>
              <a:rPr lang="en-GB" sz="1600" b="0" dirty="0"/>
              <a:t>. </a:t>
            </a:r>
            <a:r>
              <a:rPr lang="en-GB" sz="1600" b="0" dirty="0" smtClean="0"/>
              <a:t>Yes, if the cost effectiveness can be demonstrated and the equipment is delivered and recorded in the inventory of the partner country HEI. </a:t>
            </a:r>
            <a:endParaRPr lang="en-GB" sz="1600" b="0" dirty="0"/>
          </a:p>
          <a:p>
            <a:pPr marL="400050" lvl="1" indent="0">
              <a:buNone/>
            </a:pPr>
            <a:endParaRPr lang="en-GB" sz="1600" dirty="0"/>
          </a:p>
          <a:p>
            <a:pPr marL="400050" lvl="1" indent="0">
              <a:buNone/>
            </a:pPr>
            <a:r>
              <a:rPr lang="en-GB" sz="1800" dirty="0"/>
              <a:t>	</a:t>
            </a:r>
            <a:r>
              <a:rPr lang="en-GB" sz="1800" dirty="0" smtClean="0"/>
              <a:t>	 </a:t>
            </a:r>
            <a:endParaRPr lang="en-GB" sz="1800" dirty="0"/>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199435"/>
            <a:ext cx="5544617" cy="8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86449">
            <a:off x="467544" y="274873"/>
            <a:ext cx="1688649" cy="141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93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916832"/>
            <a:ext cx="8363272" cy="4320479"/>
          </a:xfrm>
        </p:spPr>
        <p:txBody>
          <a:bodyPr/>
          <a:lstStyle/>
          <a:p>
            <a:pPr marL="85725" lvl="1" indent="0">
              <a:buNone/>
            </a:pPr>
            <a:r>
              <a:rPr lang="en-GB" sz="1700" kern="1200" cap="small" dirty="0">
                <a:solidFill>
                  <a:srgbClr val="9A001D"/>
                </a:solidFill>
                <a:effectLst>
                  <a:outerShdw blurRad="38100" dist="38100" dir="2700000" algn="tl">
                    <a:srgbClr val="C0C0C0"/>
                  </a:outerShdw>
                </a:effectLst>
                <a:latin typeface="+mj-lt"/>
                <a:ea typeface="+mj-ea"/>
                <a:cs typeface="+mj-cs"/>
              </a:rPr>
              <a:t>3) Which supporting document do I need to keep to justify that an institution cannot recover VAT?</a:t>
            </a:r>
          </a:p>
          <a:p>
            <a:pPr marL="0" lvl="1" indent="0">
              <a:buNone/>
            </a:pPr>
            <a:r>
              <a:rPr lang="en-GB" sz="1800" dirty="0" smtClean="0"/>
              <a:t>		</a:t>
            </a:r>
            <a:r>
              <a:rPr lang="en-GB" sz="1600" b="0" dirty="0" smtClean="0"/>
              <a:t>a</a:t>
            </a:r>
            <a:r>
              <a:rPr lang="en-GB" sz="1600" b="0" dirty="0"/>
              <a:t>. </a:t>
            </a:r>
            <a:r>
              <a:rPr lang="en-GB" sz="1600" b="0" dirty="0" smtClean="0"/>
              <a:t>A declaration signed by the legal representative of 		the institution </a:t>
            </a:r>
            <a:endParaRPr lang="en-GB" sz="1600" b="0" dirty="0"/>
          </a:p>
          <a:p>
            <a:pPr marL="400050" lvl="1" indent="0">
              <a:buNone/>
            </a:pPr>
            <a:r>
              <a:rPr lang="en-GB" sz="1600" b="0" dirty="0"/>
              <a:t> 		b. </a:t>
            </a:r>
            <a:r>
              <a:rPr lang="en-GB" sz="1600" b="0" dirty="0" smtClean="0"/>
              <a:t>An official document from the competent 				authorities</a:t>
            </a:r>
          </a:p>
          <a:p>
            <a:pPr marL="400050" lvl="1" indent="0">
              <a:buNone/>
            </a:pPr>
            <a:r>
              <a:rPr lang="en-GB" sz="1600" b="0" dirty="0"/>
              <a:t>		c. A</a:t>
            </a:r>
            <a:r>
              <a:rPr lang="en-GB" sz="1600" b="0" dirty="0" smtClean="0"/>
              <a:t> certificate from the financial department of the 			institution</a:t>
            </a:r>
          </a:p>
          <a:p>
            <a:pPr marL="400050" lvl="1" indent="0">
              <a:buNone/>
            </a:pPr>
            <a:r>
              <a:rPr lang="en-GB" sz="1800" dirty="0" smtClean="0"/>
              <a:t>	 </a:t>
            </a:r>
            <a:r>
              <a:rPr lang="en-GB" sz="1600" dirty="0" smtClean="0">
                <a:solidFill>
                  <a:srgbClr val="FF0000"/>
                </a:solidFill>
              </a:rPr>
              <a:t>			</a:t>
            </a:r>
            <a:endParaRPr lang="en-GB" sz="1600" dirty="0">
              <a:solidFill>
                <a:srgbClr val="FF0000"/>
              </a:solidFill>
            </a:endParaRPr>
          </a:p>
          <a:p>
            <a:pPr marL="85725" lvl="1" indent="0">
              <a:buNone/>
            </a:pPr>
            <a:endParaRPr lang="en-GB" sz="1600" dirty="0" smtClean="0"/>
          </a:p>
          <a:p>
            <a:pPr marL="400050" lvl="1" indent="0">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23</a:t>
            </a:fld>
            <a:endParaRPr lang="en-GB"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09120"/>
            <a:ext cx="3600400" cy="152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139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358775" lvl="0" indent="0">
              <a:spcBef>
                <a:spcPct val="0"/>
              </a:spcBef>
              <a:buNone/>
            </a:pPr>
            <a:r>
              <a:rPr lang="en-GB" b="1" i="0" kern="1200" cap="small" dirty="0">
                <a:solidFill>
                  <a:srgbClr val="9A001D"/>
                </a:solidFill>
                <a:effectLst>
                  <a:outerShdw blurRad="38100" dist="38100" dir="2700000" algn="tl">
                    <a:srgbClr val="C0C0C0"/>
                  </a:outerShdw>
                </a:effectLst>
                <a:latin typeface="+mj-lt"/>
                <a:ea typeface="+mj-ea"/>
                <a:cs typeface="+mj-cs"/>
              </a:rPr>
              <a:t>3) Unit costs</a:t>
            </a:r>
          </a:p>
          <a:p>
            <a:pPr marL="0" lvl="0" indent="0">
              <a:buNone/>
            </a:pPr>
            <a:endParaRPr lang="en-GB" sz="2300" dirty="0" smtClean="0"/>
          </a:p>
          <a:p>
            <a:pPr marL="0" lvl="0" indent="0">
              <a:buNone/>
            </a:pPr>
            <a:endParaRPr lang="en-GB" sz="2300" dirty="0"/>
          </a:p>
          <a:p>
            <a:pPr lvl="1">
              <a:buClr>
                <a:schemeClr val="accent2"/>
              </a:buClr>
              <a:buFont typeface="Wingdings" panose="05000000000000000000" pitchFamily="2" charset="2"/>
              <a:buChar char="Ø"/>
            </a:pPr>
            <a:r>
              <a:rPr lang="en-GB" sz="2300" i="1" dirty="0"/>
              <a:t>Definition</a:t>
            </a:r>
            <a:endParaRPr lang="en-GB" sz="2300" dirty="0"/>
          </a:p>
          <a:p>
            <a:pPr lvl="1">
              <a:buClr>
                <a:schemeClr val="accent2"/>
              </a:buClr>
              <a:buFont typeface="Wingdings" panose="05000000000000000000" pitchFamily="2" charset="2"/>
              <a:buChar char="Ø"/>
            </a:pPr>
            <a:r>
              <a:rPr lang="en-GB" sz="2300" i="1" dirty="0" smtClean="0"/>
              <a:t>Staff </a:t>
            </a:r>
            <a:r>
              <a:rPr lang="en-GB" sz="2300" i="1" dirty="0"/>
              <a:t>costs</a:t>
            </a:r>
            <a:endParaRPr lang="en-GB" sz="2300" dirty="0"/>
          </a:p>
          <a:p>
            <a:pPr lvl="1">
              <a:buClr>
                <a:schemeClr val="accent2"/>
              </a:buClr>
              <a:buFont typeface="Wingdings" panose="05000000000000000000" pitchFamily="2" charset="2"/>
              <a:buChar char="Ø"/>
            </a:pPr>
            <a:r>
              <a:rPr lang="en-GB" sz="2300" i="1" dirty="0" smtClean="0"/>
              <a:t>Travel </a:t>
            </a:r>
            <a:r>
              <a:rPr lang="en-GB" sz="2300" i="1" dirty="0"/>
              <a:t>costs and costs of stay</a:t>
            </a:r>
            <a:endParaRPr lang="en-GB" sz="2300" dirty="0"/>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24</a:t>
            </a:fld>
            <a:endParaRPr lang="en-GB" altLang="en-US"/>
          </a:p>
        </p:txBody>
      </p:sp>
    </p:spTree>
    <p:extLst>
      <p:ext uri="{BB962C8B-B14F-4D97-AF65-F5344CB8AC3E}">
        <p14:creationId xmlns:p14="http://schemas.microsoft.com/office/powerpoint/2010/main" val="2094472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06647" y="1321501"/>
            <a:ext cx="8229600" cy="504974"/>
          </a:xfrm>
        </p:spPr>
        <p:txBody>
          <a:bodyPr/>
          <a:lstStyle/>
          <a:p>
            <a:pPr algn="ctr">
              <a:buClr>
                <a:schemeClr val="bg1"/>
              </a:buClr>
            </a:pPr>
            <a:r>
              <a:rPr lang="en-GB" sz="2300" i="1" kern="1200" dirty="0" smtClean="0">
                <a:solidFill>
                  <a:schemeClr val="accent5">
                    <a:lumMod val="75000"/>
                  </a:schemeClr>
                </a:solidFill>
              </a:rPr>
              <a:t> </a:t>
            </a:r>
            <a:r>
              <a:rPr lang="en-GB" sz="2400" kern="1200" cap="small" dirty="0">
                <a:solidFill>
                  <a:srgbClr val="9A001D"/>
                </a:solidFill>
                <a:effectLst>
                  <a:outerShdw blurRad="38100" dist="38100" dir="2700000" algn="tl">
                    <a:srgbClr val="C0C0C0"/>
                  </a:outerShdw>
                </a:effectLst>
              </a:rPr>
              <a:t>Unit cost - </a:t>
            </a:r>
            <a:r>
              <a:rPr lang="en-GB" sz="2400" kern="1200" cap="small" dirty="0" smtClean="0">
                <a:solidFill>
                  <a:srgbClr val="9A001D"/>
                </a:solidFill>
                <a:effectLst>
                  <a:outerShdw blurRad="38100" dist="38100" dir="2700000" algn="tl">
                    <a:srgbClr val="C0C0C0"/>
                  </a:outerShdw>
                </a:effectLst>
              </a:rPr>
              <a:t>Definition</a:t>
            </a:r>
            <a:r>
              <a:rPr lang="en-GB" altLang="en-US" sz="2400" kern="1200" cap="small" dirty="0" smtClean="0">
                <a:solidFill>
                  <a:srgbClr val="9A001D"/>
                </a:solidFill>
                <a:effectLst>
                  <a:outerShdw blurRad="38100" dist="38100" dir="2700000" algn="tl">
                    <a:srgbClr val="C0C0C0"/>
                  </a:outerShdw>
                </a:effectLst>
              </a:rPr>
              <a:t> </a:t>
            </a:r>
            <a:endParaRPr lang="en-US" altLang="en-US" sz="2400" kern="1200" cap="small" dirty="0">
              <a:solidFill>
                <a:srgbClr val="9A001D"/>
              </a:solidFill>
              <a:effectLst>
                <a:outerShdw blurRad="38100" dist="38100" dir="2700000" algn="tl">
                  <a:srgbClr val="C0C0C0"/>
                </a:outerShdw>
              </a:effectLst>
            </a:endParaRPr>
          </a:p>
        </p:txBody>
      </p:sp>
      <p:sp>
        <p:nvSpPr>
          <p:cNvPr id="83971" name="Rectangle 3"/>
          <p:cNvSpPr>
            <a:spLocks noGrp="1" noChangeArrowheads="1"/>
          </p:cNvSpPr>
          <p:nvPr>
            <p:ph type="body" idx="1"/>
          </p:nvPr>
        </p:nvSpPr>
        <p:spPr>
          <a:xfrm>
            <a:off x="467544" y="1700808"/>
            <a:ext cx="8229600" cy="4608512"/>
          </a:xfrm>
        </p:spPr>
        <p:txBody>
          <a:bodyPr/>
          <a:lstStyle/>
          <a:p>
            <a:pPr marL="358775" indent="0" algn="ctr">
              <a:spcBef>
                <a:spcPct val="0"/>
              </a:spcBef>
              <a:buNone/>
            </a:pPr>
            <a:endParaRPr lang="en-GB" b="1" kern="1200" dirty="0" smtClean="0">
              <a:solidFill>
                <a:srgbClr val="9A001D"/>
              </a:solidFill>
              <a:effectLst>
                <a:outerShdw blurRad="38100" dist="38100" dir="2700000" algn="tl">
                  <a:srgbClr val="C0C0C0"/>
                </a:outerShdw>
              </a:effectLst>
              <a:latin typeface="+mj-lt"/>
              <a:ea typeface="+mj-ea"/>
              <a:cs typeface="+mj-cs"/>
            </a:endParaRPr>
          </a:p>
          <a:p>
            <a:pPr marL="358775" indent="0" algn="ctr">
              <a:spcBef>
                <a:spcPct val="0"/>
              </a:spcBef>
              <a:buNone/>
            </a:pPr>
            <a:r>
              <a:rPr lang="en-GB" b="1" kern="1200" dirty="0">
                <a:solidFill>
                  <a:srgbClr val="9A001D"/>
                </a:solidFill>
                <a:effectLst>
                  <a:outerShdw blurRad="38100" dist="38100" dir="2700000" algn="tl">
                    <a:srgbClr val="C0C0C0"/>
                  </a:outerShdw>
                </a:effectLst>
                <a:latin typeface="+mj-lt"/>
                <a:ea typeface="+mj-ea"/>
                <a:cs typeface="+mj-cs"/>
              </a:rPr>
              <a:t> </a:t>
            </a:r>
          </a:p>
          <a:p>
            <a:pPr marL="536575" lvl="1" indent="-361950">
              <a:lnSpc>
                <a:spcPct val="150000"/>
              </a:lnSpc>
            </a:pPr>
            <a:endParaRPr lang="en-GB" sz="1600" b="0" i="1" dirty="0" smtClean="0"/>
          </a:p>
          <a:p>
            <a:pPr marL="536575" lvl="1" indent="-361950">
              <a:lnSpc>
                <a:spcPct val="150000"/>
              </a:lnSpc>
            </a:pPr>
            <a:endParaRPr lang="en-GB" sz="1600" b="0" i="1" dirty="0"/>
          </a:p>
          <a:p>
            <a:pPr marL="536575" lvl="1" indent="-361950">
              <a:lnSpc>
                <a:spcPct val="150000"/>
              </a:lnSpc>
            </a:pPr>
            <a:r>
              <a:rPr lang="en-GB" sz="1600" dirty="0" smtClean="0"/>
              <a:t>No need </a:t>
            </a:r>
            <a:r>
              <a:rPr lang="en-GB" sz="1600" dirty="0"/>
              <a:t>to justify </a:t>
            </a:r>
            <a:r>
              <a:rPr lang="en-GB" sz="1600" dirty="0" smtClean="0"/>
              <a:t>level of spending </a:t>
            </a:r>
          </a:p>
          <a:p>
            <a:pPr marL="174625" lvl="1" indent="0">
              <a:lnSpc>
                <a:spcPct val="150000"/>
              </a:lnSpc>
              <a:buNone/>
            </a:pPr>
            <a:endParaRPr lang="en-GB" sz="1600" dirty="0" smtClean="0"/>
          </a:p>
          <a:p>
            <a:pPr marL="536575" lvl="1" indent="-361950">
              <a:lnSpc>
                <a:spcPct val="150000"/>
              </a:lnSpc>
            </a:pPr>
            <a:r>
              <a:rPr lang="en-GB" sz="1600" dirty="0" smtClean="0"/>
              <a:t>Financial control/audit     declared </a:t>
            </a:r>
            <a:r>
              <a:rPr lang="en-GB" sz="1600" dirty="0"/>
              <a:t>unit costs </a:t>
            </a:r>
            <a:r>
              <a:rPr lang="en-GB" sz="1600" dirty="0" smtClean="0"/>
              <a:t>supported </a:t>
            </a:r>
            <a:r>
              <a:rPr lang="en-GB" sz="1600" dirty="0"/>
              <a:t>with </a:t>
            </a:r>
            <a:r>
              <a:rPr lang="en-GB" sz="1600" dirty="0" smtClean="0"/>
              <a:t>proofs of activities implemented</a:t>
            </a:r>
          </a:p>
          <a:p>
            <a:pPr marL="174625" lvl="1" indent="0">
              <a:lnSpc>
                <a:spcPct val="150000"/>
              </a:lnSpc>
              <a:buNone/>
            </a:pPr>
            <a:endParaRPr lang="en-GB" sz="1600" dirty="0" smtClean="0"/>
          </a:p>
          <a:p>
            <a:pPr marL="460375" lvl="1">
              <a:lnSpc>
                <a:spcPct val="150000"/>
              </a:lnSpc>
            </a:pPr>
            <a:r>
              <a:rPr lang="en-GB" sz="1600" dirty="0" smtClean="0"/>
              <a:t> Not </a:t>
            </a:r>
            <a:r>
              <a:rPr lang="en-GB" sz="1600" dirty="0"/>
              <a:t>divisible </a:t>
            </a:r>
          </a:p>
          <a:p>
            <a:pPr marL="450850" lvl="1" indent="0">
              <a:lnSpc>
                <a:spcPct val="150000"/>
              </a:lnSpc>
              <a:buNone/>
            </a:pPr>
            <a:endParaRPr lang="en-GB" sz="1600" b="0" i="1" dirty="0">
              <a:solidFill>
                <a:srgbClr val="C00000"/>
              </a:solidFill>
            </a:endParaRPr>
          </a:p>
          <a:p>
            <a:pPr marL="536575" lvl="1" indent="-361950">
              <a:lnSpc>
                <a:spcPct val="150000"/>
              </a:lnSpc>
            </a:pPr>
            <a:endParaRPr lang="en-GB" sz="500" i="1" dirty="0"/>
          </a:p>
          <a:p>
            <a:pPr marL="457200" lvl="1" indent="0">
              <a:buNone/>
            </a:pPr>
            <a:endParaRPr lang="en-GB" sz="1600" dirty="0"/>
          </a:p>
          <a:p>
            <a:pPr lvl="1"/>
            <a:endParaRPr lang="en-GB" sz="1600" dirty="0"/>
          </a:p>
          <a:p>
            <a:endParaRPr lang="en-GB" sz="1600" dirty="0"/>
          </a:p>
          <a:p>
            <a:endParaRPr lang="en-GB" sz="1600" dirty="0" smtClean="0"/>
          </a:p>
          <a:p>
            <a:endParaRPr lang="en-GB" sz="1600" dirty="0"/>
          </a:p>
        </p:txBody>
      </p:sp>
      <p:sp>
        <p:nvSpPr>
          <p:cNvPr id="5" name="Right Arrow 4"/>
          <p:cNvSpPr/>
          <p:nvPr/>
        </p:nvSpPr>
        <p:spPr bwMode="auto">
          <a:xfrm>
            <a:off x="3750929" y="4293096"/>
            <a:ext cx="216024"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25</a:t>
            </a:fld>
            <a:endParaRPr lang="en-GB" alt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068960"/>
            <a:ext cx="950102" cy="95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941168"/>
            <a:ext cx="2592288" cy="148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 Diagonal Corner Rectangle 7"/>
          <p:cNvSpPr/>
          <p:nvPr/>
        </p:nvSpPr>
        <p:spPr bwMode="auto">
          <a:xfrm>
            <a:off x="395536" y="1814231"/>
            <a:ext cx="8208912" cy="1038705"/>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3175" lvl="1" algn="ctr"/>
            <a:r>
              <a:rPr lang="en-GB" sz="1800" u="sng" dirty="0" smtClean="0">
                <a:solidFill>
                  <a:srgbClr val="0F5494"/>
                </a:solidFill>
              </a:rPr>
              <a:t>Fixed </a:t>
            </a:r>
            <a:r>
              <a:rPr lang="en-GB" sz="1800" u="sng" dirty="0">
                <a:solidFill>
                  <a:srgbClr val="0F5494"/>
                </a:solidFill>
              </a:rPr>
              <a:t>contribution</a:t>
            </a:r>
            <a:r>
              <a:rPr lang="en-GB" sz="1800" dirty="0">
                <a:solidFill>
                  <a:srgbClr val="0F5494"/>
                </a:solidFill>
              </a:rPr>
              <a:t> multiplied by number of units, </a:t>
            </a:r>
            <a:endParaRPr lang="en-GB" sz="1800" dirty="0" smtClean="0">
              <a:solidFill>
                <a:srgbClr val="0F5494"/>
              </a:solidFill>
            </a:endParaRPr>
          </a:p>
          <a:p>
            <a:pPr marL="3175" lvl="1" algn="ctr"/>
            <a:r>
              <a:rPr lang="en-GB" sz="1800" dirty="0" smtClean="0">
                <a:solidFill>
                  <a:srgbClr val="0F5494"/>
                </a:solidFill>
              </a:rPr>
              <a:t>based </a:t>
            </a:r>
            <a:r>
              <a:rPr lang="en-GB" sz="1800" dirty="0">
                <a:solidFill>
                  <a:srgbClr val="0F5494"/>
                </a:solidFill>
              </a:rPr>
              <a:t>on "Triggering events</a:t>
            </a:r>
            <a:r>
              <a:rPr lang="en-GB" sz="1800" dirty="0" smtClean="0">
                <a:solidFill>
                  <a:srgbClr val="0F5494"/>
                </a:solidFill>
              </a:rPr>
              <a:t>" (</a:t>
            </a:r>
            <a:r>
              <a:rPr lang="en-GB" sz="1800" dirty="0">
                <a:solidFill>
                  <a:srgbClr val="0F5494"/>
                </a:solidFill>
              </a:rPr>
              <a:t>activities/outputs) </a:t>
            </a:r>
          </a:p>
          <a:p>
            <a:pPr marL="3175" algn="ctr"/>
            <a:endParaRPr lang="en-GB" sz="2000" i="1" dirty="0">
              <a:solidFill>
                <a:srgbClr val="0F5494"/>
              </a:solidFill>
              <a:latin typeface="Verdana" pitchFamily="34" charset="0"/>
            </a:endParaRPr>
          </a:p>
        </p:txBody>
      </p:sp>
    </p:spTree>
    <p:extLst>
      <p:ext uri="{BB962C8B-B14F-4D97-AF65-F5344CB8AC3E}">
        <p14:creationId xmlns:p14="http://schemas.microsoft.com/office/powerpoint/2010/main" val="1833486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0461964"/>
              </p:ext>
            </p:extLst>
          </p:nvPr>
        </p:nvGraphicFramePr>
        <p:xfrm>
          <a:off x="539553" y="1397000"/>
          <a:ext cx="8280919" cy="5060010"/>
        </p:xfrm>
        <a:graphic>
          <a:graphicData uri="http://schemas.openxmlformats.org/drawingml/2006/table">
            <a:tbl>
              <a:tblPr firstRow="1" bandRow="1">
                <a:tableStyleId>{5C22544A-7EE6-4342-B048-85BDC9FD1C3A}</a:tableStyleId>
              </a:tblPr>
              <a:tblGrid>
                <a:gridCol w="2520279"/>
                <a:gridCol w="3000334"/>
                <a:gridCol w="2760306"/>
              </a:tblGrid>
              <a:tr h="622694">
                <a:tc>
                  <a:txBody>
                    <a:bodyPr/>
                    <a:lstStyle/>
                    <a:p>
                      <a:pPr algn="ctr"/>
                      <a:r>
                        <a:rPr lang="en-GB" dirty="0" smtClean="0">
                          <a:solidFill>
                            <a:schemeClr val="tx1"/>
                          </a:solidFill>
                        </a:rPr>
                        <a:t>Grant</a:t>
                      </a:r>
                      <a:r>
                        <a:rPr lang="en-GB" baseline="0" dirty="0" smtClean="0">
                          <a:solidFill>
                            <a:schemeClr val="tx1"/>
                          </a:solidFill>
                        </a:rPr>
                        <a:t> management cycle</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chemeClr val="tx1"/>
                          </a:solidFill>
                        </a:rPr>
                        <a:t>UNIT COST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dirty="0" smtClean="0">
                          <a:solidFill>
                            <a:schemeClr val="tx1"/>
                          </a:solidFill>
                        </a:rPr>
                        <a:t>ACTUAL</a:t>
                      </a:r>
                      <a:r>
                        <a:rPr lang="en-GB" baseline="0" dirty="0" smtClean="0">
                          <a:solidFill>
                            <a:schemeClr val="tx1"/>
                          </a:solidFill>
                        </a:rPr>
                        <a:t> COSTS</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35411">
                <a:tc>
                  <a:txBody>
                    <a:bodyPr/>
                    <a:lstStyle/>
                    <a:p>
                      <a:pPr algn="ctr"/>
                      <a:r>
                        <a:rPr lang="en-GB" b="1" dirty="0" smtClean="0"/>
                        <a:t>Grant allocation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Based on </a:t>
                      </a:r>
                      <a:r>
                        <a:rPr lang="en-GB" b="1" u="sng" dirty="0" smtClean="0"/>
                        <a:t>estimated work programme</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b="1" dirty="0" smtClean="0"/>
                        <a:t>Based on the </a:t>
                      </a:r>
                      <a:r>
                        <a:rPr lang="en-GB" b="1" u="sng" dirty="0" smtClean="0"/>
                        <a:t>estimated budget</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35411">
                <a:tc>
                  <a:txBody>
                    <a:bodyPr/>
                    <a:lstStyle/>
                    <a:p>
                      <a:pPr algn="ctr"/>
                      <a:r>
                        <a:rPr lang="en-GB" b="1" dirty="0" smtClean="0"/>
                        <a:t>Grant Implementation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b="1" dirty="0" smtClean="0"/>
                    </a:p>
                    <a:p>
                      <a:pPr algn="l"/>
                      <a:r>
                        <a:rPr lang="en-GB" b="1" dirty="0" smtClean="0"/>
                        <a:t>Benefic</a:t>
                      </a:r>
                      <a:r>
                        <a:rPr lang="en-GB" sz="1800" b="1" kern="1200" dirty="0" smtClean="0">
                          <a:solidFill>
                            <a:schemeClr val="dk1"/>
                          </a:solidFill>
                          <a:latin typeface="+mn-lt"/>
                          <a:ea typeface="+mn-ea"/>
                          <a:cs typeface="+mn-cs"/>
                        </a:rPr>
                        <a:t>iary's own FINANCIAL</a:t>
                      </a:r>
                    </a:p>
                    <a:p>
                      <a:pPr algn="l"/>
                      <a:r>
                        <a:rPr lang="en-GB" sz="1800" b="1" kern="1200" dirty="0" smtClean="0">
                          <a:solidFill>
                            <a:schemeClr val="dk1"/>
                          </a:solidFill>
                          <a:latin typeface="+mn-lt"/>
                          <a:ea typeface="+mn-ea"/>
                          <a:cs typeface="+mn-cs"/>
                        </a:rPr>
                        <a:t>"RECIPE" </a:t>
                      </a:r>
                    </a:p>
                    <a:p>
                      <a:pPr algn="l"/>
                      <a:r>
                        <a:rPr lang="en-GB" b="1" baseline="0" dirty="0" smtClean="0"/>
                        <a:t>  </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b="1" baseline="0" dirty="0" smtClean="0"/>
                        <a:t>Record </a:t>
                      </a:r>
                      <a:r>
                        <a:rPr lang="en-GB" b="1" u="sng" baseline="0" dirty="0" smtClean="0"/>
                        <a:t>costs actually incurred</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074788">
                <a:tc>
                  <a:txBody>
                    <a:bodyPr/>
                    <a:lstStyle/>
                    <a:p>
                      <a:pPr algn="ctr"/>
                      <a:r>
                        <a:rPr lang="fr-BE" b="1" dirty="0" smtClean="0"/>
                        <a:t>Justification of the Grant</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Based on </a:t>
                      </a:r>
                      <a:r>
                        <a:rPr lang="en-GB" b="1" u="sng" dirty="0" smtClean="0"/>
                        <a:t>activities actually implemented</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b="1" dirty="0" smtClean="0"/>
                        <a:t>Based on</a:t>
                      </a:r>
                      <a:r>
                        <a:rPr lang="en-GB" b="1" baseline="0" dirty="0" smtClean="0"/>
                        <a:t> </a:t>
                      </a:r>
                      <a:r>
                        <a:rPr lang="en-GB" b="1" u="sng" baseline="0" dirty="0" smtClean="0"/>
                        <a:t>costs actually incurred</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3" name="Down Arrow 2"/>
          <p:cNvSpPr/>
          <p:nvPr/>
        </p:nvSpPr>
        <p:spPr bwMode="auto">
          <a:xfrm>
            <a:off x="1403648" y="5085184"/>
            <a:ext cx="504056" cy="576064"/>
          </a:xfrm>
          <a:prstGeom prst="downArrow">
            <a:avLst/>
          </a:prstGeom>
          <a:solidFill>
            <a:srgbClr val="FF0000"/>
          </a:solidFill>
          <a:ln>
            <a:solidFill>
              <a:srgbClr val="FF0000"/>
            </a:solidFill>
          </a:ln>
          <a:effectLst/>
          <a:extLst/>
        </p:spPr>
        <p:txBody>
          <a:bodyPr vert="horz" wrap="square" lIns="91440" tIns="45720" rIns="91440" bIns="45720" numCol="1" rtlCol="0" anchor="ctr" anchorCtr="0" compatLnSpc="1">
            <a:prstTxWarp prst="textNoShape">
              <a:avLst/>
            </a:prstTxWarp>
          </a:bodyPr>
          <a:lstStyle/>
          <a:p>
            <a:pPr marL="3175"/>
            <a:endParaRPr kumimoji="0" lang="en-GB" sz="1200" b="0" i="0" u="none" strike="noStrike" cap="none" normalizeH="0" baseline="0" dirty="0" smtClean="0">
              <a:ln>
                <a:noFill/>
              </a:ln>
              <a:solidFill>
                <a:srgbClr val="0F5494"/>
              </a:solidFill>
              <a:effectLst/>
              <a:latin typeface="Verdana" pitchFamily="34" charset="0"/>
            </a:endParaRPr>
          </a:p>
        </p:txBody>
      </p:sp>
      <p:sp>
        <p:nvSpPr>
          <p:cNvPr id="5" name="Down Arrow 4"/>
          <p:cNvSpPr/>
          <p:nvPr/>
        </p:nvSpPr>
        <p:spPr bwMode="auto">
          <a:xfrm>
            <a:off x="1403648" y="3573016"/>
            <a:ext cx="504056" cy="576064"/>
          </a:xfrm>
          <a:prstGeom prst="downArrow">
            <a:avLst/>
          </a:prstGeom>
          <a:solidFill>
            <a:srgbClr val="FF0000"/>
          </a:solidFill>
          <a:ln>
            <a:solidFill>
              <a:srgbClr val="FF0000"/>
            </a:solidFill>
          </a:ln>
          <a:effectLst/>
          <a:extLst/>
        </p:spPr>
        <p:txBody>
          <a:bodyPr vert="horz" wrap="square" lIns="91440" tIns="45720" rIns="91440" bIns="45720" numCol="1" rtlCol="0" anchor="ctr" anchorCtr="0" compatLnSpc="1">
            <a:prstTxWarp prst="textNoShape">
              <a:avLst/>
            </a:prstTxWarp>
          </a:bodyPr>
          <a:lstStyle/>
          <a:p>
            <a:pPr marL="3175"/>
            <a:endParaRPr kumimoji="0" lang="en-GB" sz="1200" b="0" i="0" u="none" strike="noStrike" cap="none" normalizeH="0" baseline="0" dirty="0" smtClean="0">
              <a:ln>
                <a:noFill/>
              </a:ln>
              <a:solidFill>
                <a:srgbClr val="0F5494"/>
              </a:solidFill>
              <a:effectLst/>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487702"/>
            <a:ext cx="1902158" cy="1902158"/>
          </a:xfrm>
          <a:prstGeom prst="rect">
            <a:avLst/>
          </a:prstGeom>
        </p:spPr>
      </p:pic>
      <p:sp>
        <p:nvSpPr>
          <p:cNvPr id="9" name="TextBox 8"/>
          <p:cNvSpPr txBox="1"/>
          <p:nvPr/>
        </p:nvSpPr>
        <p:spPr>
          <a:xfrm>
            <a:off x="6546166" y="234693"/>
            <a:ext cx="2597834" cy="892552"/>
          </a:xfrm>
          <a:prstGeom prst="rect">
            <a:avLst/>
          </a:prstGeom>
          <a:noFill/>
        </p:spPr>
        <p:txBody>
          <a:bodyPr wrap="square" rtlCol="0">
            <a:spAutoFit/>
          </a:bodyPr>
          <a:lstStyle/>
          <a:p>
            <a:pPr algn="ctr"/>
            <a:r>
              <a:rPr lang="en-GB" sz="2000" b="1" i="1" dirty="0" smtClean="0">
                <a:solidFill>
                  <a:srgbClr val="FFFF00"/>
                </a:solidFill>
              </a:rPr>
              <a:t>Partnership Agreement</a:t>
            </a:r>
          </a:p>
          <a:p>
            <a:endParaRPr lang="en-GB" dirty="0">
              <a:solidFill>
                <a:srgbClr val="2D5EC1"/>
              </a:solidFill>
            </a:endParaRPr>
          </a:p>
        </p:txBody>
      </p:sp>
    </p:spTree>
    <p:extLst>
      <p:ext uri="{BB962C8B-B14F-4D97-AF65-F5344CB8AC3E}">
        <p14:creationId xmlns:p14="http://schemas.microsoft.com/office/powerpoint/2010/main" val="558300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196752"/>
            <a:ext cx="8363272" cy="5040559"/>
          </a:xfrm>
        </p:spPr>
        <p:txBody>
          <a:bodyPr/>
          <a:lstStyle/>
          <a:p>
            <a:pPr marL="400050" lvl="1" indent="0" algn="ctr">
              <a:buNone/>
            </a:pPr>
            <a:endParaRPr lang="fr-BE" sz="3500" dirty="0">
              <a:solidFill>
                <a:srgbClr val="FF0000"/>
              </a:solidFill>
            </a:endParaRPr>
          </a:p>
          <a:p>
            <a:pPr marL="400050" lvl="1" indent="0">
              <a:buNone/>
            </a:pPr>
            <a:endParaRPr lang="fr-BE" sz="1400" dirty="0" smtClean="0"/>
          </a:p>
          <a:p>
            <a:pPr marL="400050" lvl="1" indent="0">
              <a:buNone/>
            </a:pPr>
            <a:endParaRPr lang="en-GB" sz="1700" kern="1200" cap="small" dirty="0" smtClean="0">
              <a:solidFill>
                <a:srgbClr val="9A001D"/>
              </a:solidFill>
              <a:effectLst>
                <a:outerShdw blurRad="38100" dist="38100" dir="2700000" algn="tl">
                  <a:srgbClr val="C0C0C0"/>
                </a:outerShdw>
              </a:effectLst>
              <a:latin typeface="+mj-lt"/>
              <a:ea typeface="+mj-ea"/>
              <a:cs typeface="+mj-cs"/>
            </a:endParaRPr>
          </a:p>
          <a:p>
            <a:pPr lvl="1" indent="-342900">
              <a:buClr>
                <a:srgbClr val="C00000"/>
              </a:buClr>
              <a:buAutoNum type="arabicParenR"/>
            </a:pPr>
            <a:r>
              <a:rPr lang="en-GB" sz="1700" kern="1200" cap="small" dirty="0" smtClean="0">
                <a:solidFill>
                  <a:srgbClr val="9A001D"/>
                </a:solidFill>
                <a:effectLst>
                  <a:outerShdw blurRad="38100" dist="38100" dir="2700000" algn="tl">
                    <a:srgbClr val="C0C0C0"/>
                  </a:outerShdw>
                </a:effectLst>
                <a:latin typeface="+mj-lt"/>
                <a:ea typeface="+mj-ea"/>
                <a:cs typeface="+mj-cs"/>
              </a:rPr>
              <a:t>If we have estimated 20 working days in the application for producing the </a:t>
            </a:r>
            <a:r>
              <a:rPr lang="en-GB" sz="1700" kern="1200" cap="small" dirty="0" err="1" smtClean="0">
                <a:solidFill>
                  <a:srgbClr val="9A001D"/>
                </a:solidFill>
                <a:effectLst>
                  <a:outerShdw blurRad="38100" dist="38100" dir="2700000" algn="tl">
                    <a:srgbClr val="C0C0C0"/>
                  </a:outerShdw>
                </a:effectLst>
                <a:latin typeface="+mj-lt"/>
                <a:ea typeface="+mj-ea"/>
                <a:cs typeface="+mj-cs"/>
              </a:rPr>
              <a:t>qa</a:t>
            </a:r>
            <a:r>
              <a:rPr lang="en-GB" sz="1700" kern="1200" cap="small" dirty="0" smtClean="0">
                <a:solidFill>
                  <a:srgbClr val="9A001D"/>
                </a:solidFill>
                <a:effectLst>
                  <a:outerShdw blurRad="38100" dist="38100" dir="2700000" algn="tl">
                    <a:srgbClr val="C0C0C0"/>
                  </a:outerShdw>
                </a:effectLst>
                <a:latin typeface="+mj-lt"/>
                <a:ea typeface="+mj-ea"/>
                <a:cs typeface="+mj-cs"/>
              </a:rPr>
              <a:t> strategy, which is the </a:t>
            </a:r>
            <a:r>
              <a:rPr lang="en-GB" sz="1700" u="sng" kern="1200" cap="small" dirty="0" smtClean="0">
                <a:solidFill>
                  <a:srgbClr val="9A001D"/>
                </a:solidFill>
                <a:effectLst>
                  <a:outerShdw blurRad="38100" dist="38100" dir="2700000" algn="tl">
                    <a:srgbClr val="C0C0C0"/>
                  </a:outerShdw>
                </a:effectLst>
                <a:latin typeface="+mj-lt"/>
                <a:ea typeface="+mj-ea"/>
                <a:cs typeface="+mj-cs"/>
              </a:rPr>
              <a:t>wrong</a:t>
            </a:r>
            <a:r>
              <a:rPr lang="en-GB" sz="1700" kern="1200" cap="small" dirty="0" smtClean="0">
                <a:solidFill>
                  <a:srgbClr val="9A001D"/>
                </a:solidFill>
                <a:effectLst>
                  <a:outerShdw blurRad="38100" dist="38100" dir="2700000" algn="tl">
                    <a:srgbClr val="C0C0C0"/>
                  </a:outerShdw>
                </a:effectLst>
                <a:latin typeface="+mj-lt"/>
                <a:ea typeface="+mj-ea"/>
                <a:cs typeface="+mj-cs"/>
              </a:rPr>
              <a:t> statement?</a:t>
            </a:r>
          </a:p>
          <a:p>
            <a:pPr lvl="1" indent="-342900">
              <a:buAutoNum type="arabicParenR"/>
            </a:pPr>
            <a:endParaRPr lang="en-GB" sz="1700" kern="1200" cap="small" dirty="0">
              <a:solidFill>
                <a:srgbClr val="9A001D"/>
              </a:solidFill>
              <a:effectLst>
                <a:outerShdw blurRad="38100" dist="38100" dir="2700000" algn="tl">
                  <a:srgbClr val="C0C0C0"/>
                </a:outerShdw>
              </a:effectLst>
              <a:latin typeface="+mj-lt"/>
              <a:ea typeface="+mj-ea"/>
              <a:cs typeface="+mj-cs"/>
            </a:endParaRPr>
          </a:p>
          <a:p>
            <a:pPr marL="400050" lvl="1" indent="0">
              <a:buNone/>
            </a:pPr>
            <a:r>
              <a:rPr lang="en-GB" sz="1800" dirty="0"/>
              <a:t>	</a:t>
            </a:r>
            <a:r>
              <a:rPr lang="en-GB" sz="1800" dirty="0" smtClean="0"/>
              <a:t>	</a:t>
            </a:r>
            <a:r>
              <a:rPr lang="en-GB" sz="1600" b="0" dirty="0" smtClean="0"/>
              <a:t>a. We will certainly be granted 20 days at the final report 		stage if we can produce the expected supporting documents 		and QA strategy</a:t>
            </a:r>
          </a:p>
          <a:p>
            <a:pPr marL="400050" lvl="1" indent="0">
              <a:buNone/>
            </a:pPr>
            <a:r>
              <a:rPr lang="en-GB" sz="1600" b="0" dirty="0"/>
              <a:t>	</a:t>
            </a:r>
            <a:r>
              <a:rPr lang="en-GB" sz="1600" b="0" dirty="0" smtClean="0"/>
              <a:t>	b. We can declare a different nr. days in the final report</a:t>
            </a:r>
          </a:p>
          <a:p>
            <a:pPr marL="400050" lvl="1" indent="0">
              <a:buNone/>
            </a:pPr>
            <a:r>
              <a:rPr lang="en-GB" sz="1600" b="0" dirty="0"/>
              <a:t>	</a:t>
            </a:r>
            <a:r>
              <a:rPr lang="en-GB" sz="1600" b="0" dirty="0" smtClean="0"/>
              <a:t>	c. The actual nr. of days granted will be decided on the basis 		of the actual outputs (QA strategy) and other supporting 		docs. and will never be more than the nr. of days declared</a:t>
            </a:r>
            <a:endParaRPr lang="en-GB" sz="1800" dirty="0" smtClean="0">
              <a:solidFill>
                <a:srgbClr val="FF0000"/>
              </a:solidFill>
            </a:endParaRPr>
          </a:p>
          <a:p>
            <a:pPr marL="400050" lvl="1" indent="0">
              <a:buNone/>
            </a:pPr>
            <a:r>
              <a:rPr lang="en-GB" sz="1800" dirty="0"/>
              <a:t>	</a:t>
            </a:r>
            <a:r>
              <a:rPr lang="en-GB" sz="1800" dirty="0" smtClean="0"/>
              <a:t>	 </a:t>
            </a:r>
            <a:endParaRPr lang="en-GB" sz="1800" dirty="0"/>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27</a:t>
            </a:fld>
            <a:endParaRPr lang="en-GB"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199435"/>
            <a:ext cx="5544617" cy="8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86449">
            <a:off x="467544" y="274873"/>
            <a:ext cx="1688649" cy="141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66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196752"/>
            <a:ext cx="8363272" cy="5256584"/>
          </a:xfrm>
        </p:spPr>
        <p:txBody>
          <a:bodyPr/>
          <a:lstStyle/>
          <a:p>
            <a:pPr marL="400050" lvl="1" indent="0">
              <a:buNone/>
            </a:pPr>
            <a:endParaRPr lang="en-GB" sz="1800" kern="1200" cap="small" dirty="0" smtClean="0">
              <a:solidFill>
                <a:srgbClr val="9A001D"/>
              </a:solidFill>
              <a:effectLst>
                <a:outerShdw blurRad="38100" dist="38100" dir="2700000" algn="tl">
                  <a:srgbClr val="C0C0C0"/>
                </a:outerShdw>
              </a:effectLst>
            </a:endParaRPr>
          </a:p>
          <a:p>
            <a:pPr marL="400050" lvl="1" indent="0">
              <a:buNone/>
            </a:pPr>
            <a:endParaRPr lang="en-GB" sz="1800" kern="1200" cap="small" dirty="0">
              <a:solidFill>
                <a:srgbClr val="9A001D"/>
              </a:solidFill>
              <a:effectLst>
                <a:outerShdw blurRad="38100" dist="38100" dir="2700000" algn="tl">
                  <a:srgbClr val="C0C0C0"/>
                </a:outerShdw>
              </a:effectLst>
            </a:endParaRPr>
          </a:p>
          <a:p>
            <a:pPr marL="400050" lvl="1" indent="0">
              <a:buNone/>
            </a:pPr>
            <a:r>
              <a:rPr lang="en-GB" sz="1800" kern="1200" cap="small" dirty="0" smtClean="0">
                <a:solidFill>
                  <a:srgbClr val="9A001D"/>
                </a:solidFill>
                <a:effectLst>
                  <a:outerShdw blurRad="38100" dist="38100" dir="2700000" algn="tl">
                    <a:srgbClr val="C0C0C0"/>
                  </a:outerShdw>
                </a:effectLst>
              </a:rPr>
              <a:t>2) The actual costs for travel "x" are 30% higher than the value of the UC</a:t>
            </a:r>
          </a:p>
          <a:p>
            <a:pPr marL="400050" lvl="1" indent="0">
              <a:buNone/>
            </a:pPr>
            <a:endParaRPr lang="en-GB" sz="1800" kern="1200" cap="small" dirty="0" smtClean="0">
              <a:solidFill>
                <a:srgbClr val="9A001D"/>
              </a:solidFill>
              <a:effectLst>
                <a:outerShdw blurRad="38100" dist="38100" dir="2700000" algn="tl">
                  <a:srgbClr val="C0C0C0"/>
                </a:outerShdw>
              </a:effectLst>
            </a:endParaRPr>
          </a:p>
          <a:p>
            <a:pPr marL="400050" lvl="1" indent="0">
              <a:buNone/>
            </a:pPr>
            <a:r>
              <a:rPr lang="en-GB" sz="1600" b="0" dirty="0" smtClean="0"/>
              <a:t>		a</a:t>
            </a:r>
            <a:r>
              <a:rPr lang="en-GB" sz="1600" b="0" dirty="0"/>
              <a:t>. </a:t>
            </a:r>
            <a:r>
              <a:rPr lang="en-GB" sz="1600" b="0" dirty="0" smtClean="0"/>
              <a:t>The EACEA should be informed so as to authorised a 		higher grant contribution</a:t>
            </a:r>
          </a:p>
          <a:p>
            <a:pPr marL="400050" lvl="1" indent="0">
              <a:buNone/>
            </a:pPr>
            <a:r>
              <a:rPr lang="en-GB" sz="1600" b="0" dirty="0" smtClean="0"/>
              <a:t>		b. You can increase the UC value by 30% and justify it in 		your final report</a:t>
            </a:r>
          </a:p>
          <a:p>
            <a:pPr marL="400050" lvl="1" indent="0">
              <a:buNone/>
            </a:pPr>
            <a:r>
              <a:rPr lang="en-GB" sz="1600" b="0" dirty="0" smtClean="0"/>
              <a:t>		c. You have to balance this loss with savings made under 		other activities funded by UC and/or with co-funding provided 		by the partnership</a:t>
            </a:r>
            <a:r>
              <a:rPr lang="en-GB" sz="1800" dirty="0"/>
              <a:t>	</a:t>
            </a:r>
            <a:r>
              <a:rPr lang="en-GB" sz="1800" dirty="0" smtClean="0"/>
              <a:t>	 </a:t>
            </a:r>
            <a:endParaRPr lang="en-GB" sz="1800" dirty="0"/>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28</a:t>
            </a:fld>
            <a:endParaRPr lang="en-GB" altLang="en-US"/>
          </a:p>
        </p:txBody>
      </p:sp>
    </p:spTree>
    <p:extLst>
      <p:ext uri="{BB962C8B-B14F-4D97-AF65-F5344CB8AC3E}">
        <p14:creationId xmlns:p14="http://schemas.microsoft.com/office/powerpoint/2010/main" val="4156449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altLang="en-US" dirty="0" smtClean="0"/>
              <a:t> </a:t>
            </a:r>
            <a:r>
              <a:rPr lang="en-GB" sz="2300" i="1" kern="1200" dirty="0" smtClean="0">
                <a:solidFill>
                  <a:schemeClr val="accent5">
                    <a:lumMod val="75000"/>
                  </a:schemeClr>
                </a:solidFill>
              </a:rPr>
              <a:t> </a:t>
            </a:r>
            <a:r>
              <a:rPr lang="en-GB" sz="2400" kern="1200" cap="small" dirty="0">
                <a:solidFill>
                  <a:srgbClr val="9A001D"/>
                </a:solidFill>
                <a:effectLst>
                  <a:outerShdw blurRad="38100" dist="38100" dir="2700000" algn="tl">
                    <a:srgbClr val="C0C0C0"/>
                  </a:outerShdw>
                </a:effectLst>
              </a:rPr>
              <a:t>Staff Costs</a:t>
            </a:r>
            <a:r>
              <a:rPr lang="en-GB" sz="2400" kern="1200" dirty="0">
                <a:solidFill>
                  <a:srgbClr val="9A001D"/>
                </a:solidFill>
                <a:effectLst>
                  <a:outerShdw blurRad="38100" dist="38100" dir="2700000" algn="tl">
                    <a:srgbClr val="C0C0C0"/>
                  </a:outerShdw>
                </a:effectLst>
              </a:rPr>
              <a:t/>
            </a:r>
            <a:br>
              <a:rPr lang="en-GB" sz="2400" kern="1200" dirty="0">
                <a:solidFill>
                  <a:srgbClr val="9A001D"/>
                </a:solidFill>
                <a:effectLst>
                  <a:outerShdw blurRad="38100" dist="38100" dir="2700000" algn="tl">
                    <a:srgbClr val="C0C0C0"/>
                  </a:outerShdw>
                </a:effectLst>
              </a:rPr>
            </a:br>
            <a:r>
              <a:rPr lang="en-GB" altLang="en-US" sz="2600" dirty="0">
                <a:solidFill>
                  <a:srgbClr val="FF0000"/>
                </a:solidFill>
              </a:rPr>
              <a:t/>
            </a:r>
            <a:br>
              <a:rPr lang="en-GB" altLang="en-US" sz="26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67544" y="1628800"/>
            <a:ext cx="8229600" cy="4608510"/>
          </a:xfrm>
        </p:spPr>
        <p:txBody>
          <a:bodyPr/>
          <a:lstStyle/>
          <a:p>
            <a:pPr marL="0" indent="0" algn="ctr">
              <a:buNone/>
            </a:pPr>
            <a:endParaRPr lang="en-GB" sz="1600" dirty="0" smtClean="0"/>
          </a:p>
          <a:p>
            <a:pPr marL="0" indent="0" algn="ctr">
              <a:buNone/>
            </a:pPr>
            <a:endParaRPr lang="en-GB" sz="1600" dirty="0"/>
          </a:p>
          <a:p>
            <a:pPr marL="0" indent="0">
              <a:buNone/>
            </a:pPr>
            <a:r>
              <a:rPr lang="en-GB" sz="1500" b="1" dirty="0"/>
              <a:t> </a:t>
            </a:r>
            <a:endParaRPr lang="en-GB" sz="1500" b="1" dirty="0" smtClean="0"/>
          </a:p>
          <a:p>
            <a:pPr marL="0" indent="0">
              <a:buNone/>
            </a:pPr>
            <a:endParaRPr lang="en-GB" sz="1500" b="1" dirty="0" smtClean="0"/>
          </a:p>
          <a:p>
            <a:pPr marL="0" indent="0">
              <a:buNone/>
            </a:pPr>
            <a:r>
              <a:rPr lang="en-GB" sz="1500" b="1" i="0" dirty="0" smtClean="0"/>
              <a:t>Unit </a:t>
            </a:r>
            <a:r>
              <a:rPr lang="en-GB" sz="1500" b="1" i="0" dirty="0"/>
              <a:t>cost </a:t>
            </a:r>
            <a:r>
              <a:rPr lang="en-GB" sz="1500" i="0" dirty="0"/>
              <a:t>= amount in Euro per working day per </a:t>
            </a:r>
            <a:r>
              <a:rPr lang="en-GB" sz="1500" i="0" dirty="0" smtClean="0"/>
              <a:t>staff (not linked to the actual 					           salary)</a:t>
            </a:r>
            <a:endParaRPr lang="en-GB" sz="1500" i="0" dirty="0"/>
          </a:p>
          <a:p>
            <a:pPr marL="0" indent="0">
              <a:buNone/>
            </a:pPr>
            <a:endParaRPr lang="en-GB" sz="1500" b="1" i="0" dirty="0"/>
          </a:p>
          <a:p>
            <a:pPr marL="0" indent="0">
              <a:buNone/>
            </a:pPr>
            <a:r>
              <a:rPr lang="en-GB" sz="1500" b="1" i="0" dirty="0" smtClean="0"/>
              <a:t>Calculation        </a:t>
            </a:r>
            <a:r>
              <a:rPr lang="en-GB" sz="1500" i="0" dirty="0" smtClean="0"/>
              <a:t>3 variables: staff category, country, number of days </a:t>
            </a:r>
            <a:endParaRPr lang="en-GB" sz="1500" i="0" dirty="0"/>
          </a:p>
          <a:p>
            <a:pPr marL="0" indent="0">
              <a:buNone/>
            </a:pPr>
            <a:r>
              <a:rPr lang="en-GB" sz="1500" b="1" i="0" dirty="0" smtClean="0"/>
              <a:t>	</a:t>
            </a:r>
          </a:p>
          <a:p>
            <a:pPr marL="0" indent="0">
              <a:buNone/>
            </a:pPr>
            <a:r>
              <a:rPr lang="en-GB" sz="1500" b="1" i="0" dirty="0"/>
              <a:t>	</a:t>
            </a:r>
            <a:r>
              <a:rPr lang="en-GB" sz="1500" b="1" i="0" dirty="0" smtClean="0"/>
              <a:t>a) Categories</a:t>
            </a:r>
            <a:r>
              <a:rPr lang="en-GB" sz="1500" b="1" i="0" dirty="0"/>
              <a:t>: </a:t>
            </a:r>
            <a:r>
              <a:rPr lang="en-GB" sz="1500" i="0" dirty="0" smtClean="0"/>
              <a:t>Managers, Researchers/Teachers/Trainers, Technical, 	Administrative       </a:t>
            </a:r>
            <a:r>
              <a:rPr lang="en-GB" sz="1500" dirty="0" smtClean="0"/>
              <a:t>nature </a:t>
            </a:r>
            <a:r>
              <a:rPr lang="en-GB" sz="1500" dirty="0"/>
              <a:t>of work performed, not status of </a:t>
            </a:r>
            <a:r>
              <a:rPr lang="en-GB" sz="1500" dirty="0" smtClean="0"/>
              <a:t>individual</a:t>
            </a:r>
          </a:p>
          <a:p>
            <a:pPr marL="0" indent="0">
              <a:buNone/>
            </a:pPr>
            <a:endParaRPr lang="en-GB" sz="800" dirty="0"/>
          </a:p>
          <a:p>
            <a:pPr marL="0" indent="0">
              <a:buNone/>
            </a:pPr>
            <a:r>
              <a:rPr lang="en-GB" sz="1500" b="1" i="0" dirty="0" smtClean="0"/>
              <a:t>	b) Country</a:t>
            </a:r>
            <a:r>
              <a:rPr lang="en-GB" sz="1500" dirty="0" smtClean="0"/>
              <a:t> </a:t>
            </a:r>
            <a:r>
              <a:rPr lang="en-GB" sz="1500" i="0" dirty="0" smtClean="0"/>
              <a:t>in which staff is employed, independently of where tasks are 	executed</a:t>
            </a:r>
          </a:p>
          <a:p>
            <a:pPr marL="0" indent="0">
              <a:buNone/>
            </a:pPr>
            <a:endParaRPr lang="en-GB" sz="800" i="0" dirty="0" smtClean="0"/>
          </a:p>
          <a:p>
            <a:pPr marL="0" indent="0">
              <a:buNone/>
            </a:pPr>
            <a:r>
              <a:rPr lang="en-GB" sz="1500" b="1" i="0" dirty="0" smtClean="0"/>
              <a:t>	c) Number </a:t>
            </a:r>
            <a:r>
              <a:rPr lang="en-GB" sz="1500" b="1" i="0" dirty="0"/>
              <a:t>of days proportioned to the work carried out</a:t>
            </a:r>
          </a:p>
          <a:p>
            <a:pPr marL="0" indent="0">
              <a:buNone/>
            </a:pPr>
            <a:endParaRPr lang="en-GB" sz="1500" b="1" i="0" u="sng" dirty="0">
              <a:solidFill>
                <a:srgbClr val="FF0066"/>
              </a:solidFill>
            </a:endParaRPr>
          </a:p>
          <a:p>
            <a:pPr marL="0" indent="0">
              <a:buNone/>
            </a:pPr>
            <a:r>
              <a:rPr lang="en-GB" sz="1500" dirty="0" smtClean="0"/>
              <a:t>*Formal </a:t>
            </a:r>
            <a:r>
              <a:rPr lang="en-GB" sz="1500" dirty="0"/>
              <a:t>contractual </a:t>
            </a:r>
            <a:r>
              <a:rPr lang="en-GB" sz="1500" dirty="0" smtClean="0"/>
              <a:t>relationship with a beneficiary organisation</a:t>
            </a:r>
            <a:r>
              <a:rPr lang="en-GB" sz="1500" b="1" i="0" dirty="0" smtClean="0"/>
              <a:t> </a:t>
            </a:r>
            <a:endParaRPr lang="en-GB" sz="1500" b="1" i="0" dirty="0"/>
          </a:p>
          <a:p>
            <a:pPr marL="0" indent="0">
              <a:buNone/>
            </a:pPr>
            <a:endParaRPr lang="en-GB" sz="1500" b="1" dirty="0" smtClean="0"/>
          </a:p>
          <a:p>
            <a:pPr marL="0" indent="0">
              <a:buNone/>
            </a:pPr>
            <a:endParaRPr lang="en-GB" sz="1500" b="1" dirty="0"/>
          </a:p>
          <a:p>
            <a:pPr marL="0" indent="0">
              <a:buNone/>
            </a:pPr>
            <a:r>
              <a:rPr lang="en-GB" sz="1300" b="1" dirty="0"/>
              <a:t> </a:t>
            </a:r>
          </a:p>
        </p:txBody>
      </p:sp>
      <p:sp>
        <p:nvSpPr>
          <p:cNvPr id="2" name="Right Arrow 1"/>
          <p:cNvSpPr/>
          <p:nvPr/>
        </p:nvSpPr>
        <p:spPr bwMode="auto">
          <a:xfrm>
            <a:off x="1904993" y="3572805"/>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29</a:t>
            </a:fld>
            <a:endParaRPr lang="en-GB" altLang="en-US"/>
          </a:p>
        </p:txBody>
      </p:sp>
      <p:sp>
        <p:nvSpPr>
          <p:cNvPr id="8" name="Round Diagonal Corner Rectangle 7"/>
          <p:cNvSpPr/>
          <p:nvPr/>
        </p:nvSpPr>
        <p:spPr bwMode="auto">
          <a:xfrm>
            <a:off x="683568" y="1700809"/>
            <a:ext cx="7920880" cy="79208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3175" lvl="1" algn="ctr"/>
            <a:r>
              <a:rPr lang="en-GB" sz="1600" dirty="0" smtClean="0">
                <a:solidFill>
                  <a:srgbClr val="0F5494"/>
                </a:solidFill>
              </a:rPr>
              <a:t>Contribution to Institutions for Staff* performing tasks necessary to achieve the objectives of the project</a:t>
            </a:r>
            <a:endParaRPr lang="en-GB" sz="1600" dirty="0">
              <a:solidFill>
                <a:srgbClr val="0F5494"/>
              </a:solidFill>
            </a:endParaRPr>
          </a:p>
          <a:p>
            <a:pPr marL="3175" algn="ctr"/>
            <a:endParaRPr lang="en-GB" sz="2000" i="1" dirty="0">
              <a:solidFill>
                <a:srgbClr val="0F5494"/>
              </a:solidFill>
              <a:latin typeface="Verdana" pitchFamily="34" charset="0"/>
            </a:endParaRPr>
          </a:p>
        </p:txBody>
      </p:sp>
      <p:sp>
        <p:nvSpPr>
          <p:cNvPr id="9" name="Right Arrow 8"/>
          <p:cNvSpPr/>
          <p:nvPr/>
        </p:nvSpPr>
        <p:spPr bwMode="auto">
          <a:xfrm>
            <a:off x="2936241" y="4379248"/>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Tree>
    <p:extLst>
      <p:ext uri="{BB962C8B-B14F-4D97-AF65-F5344CB8AC3E}">
        <p14:creationId xmlns:p14="http://schemas.microsoft.com/office/powerpoint/2010/main" val="323762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57200" lvl="1" indent="0" algn="ctr">
              <a:buNone/>
            </a:pPr>
            <a:r>
              <a:rPr lang="fr-BE" sz="2400" kern="1200" cap="small" dirty="0">
                <a:solidFill>
                  <a:srgbClr val="9A001D"/>
                </a:solidFill>
                <a:effectLst>
                  <a:outerShdw blurRad="38100" dist="38100" dir="2700000" algn="tl">
                    <a:srgbClr val="C0C0C0"/>
                  </a:outerShdw>
                </a:effectLst>
                <a:latin typeface="+mj-lt"/>
                <a:ea typeface="+mj-ea"/>
                <a:cs typeface="+mj-cs"/>
              </a:rPr>
              <a:t>OUTLINE</a:t>
            </a:r>
          </a:p>
          <a:p>
            <a:pPr marL="400050" lvl="1" indent="0">
              <a:buNone/>
            </a:pPr>
            <a:endParaRPr lang="fr-BE" sz="2400" kern="1200" cap="small" dirty="0">
              <a:solidFill>
                <a:srgbClr val="9A001D"/>
              </a:solidFill>
              <a:effectLst>
                <a:outerShdw blurRad="38100" dist="38100" dir="2700000" algn="tl">
                  <a:srgbClr val="C0C0C0"/>
                </a:outerShdw>
              </a:effectLst>
              <a:latin typeface="+mj-lt"/>
              <a:ea typeface="+mj-ea"/>
              <a:cs typeface="+mj-cs"/>
            </a:endParaRPr>
          </a:p>
          <a:p>
            <a:pPr marL="400050" lvl="1" indent="0">
              <a:buNone/>
            </a:pPr>
            <a:r>
              <a:rPr lang="fr-BE" sz="2200" b="1" dirty="0" smtClean="0"/>
              <a:t>1) </a:t>
            </a:r>
            <a:r>
              <a:rPr lang="fr-BE" sz="2200" b="1" dirty="0" err="1" smtClean="0"/>
              <a:t>Financing</a:t>
            </a:r>
            <a:r>
              <a:rPr lang="fr-BE" sz="2200" b="1" dirty="0" smtClean="0"/>
              <a:t> </a:t>
            </a:r>
            <a:r>
              <a:rPr lang="fr-BE" sz="2200" b="1" dirty="0" err="1"/>
              <a:t>principles</a:t>
            </a:r>
            <a:endParaRPr lang="en-GB" sz="2200" dirty="0"/>
          </a:p>
          <a:p>
            <a:pPr marL="400050" lvl="1" indent="0">
              <a:buNone/>
            </a:pPr>
            <a:r>
              <a:rPr lang="en-GB" sz="2200" b="1" dirty="0" smtClean="0"/>
              <a:t>2) Actual costs</a:t>
            </a:r>
            <a:endParaRPr lang="en-GB" sz="2200" dirty="0"/>
          </a:p>
          <a:p>
            <a:pPr marL="400050" lvl="1" indent="0">
              <a:buNone/>
            </a:pPr>
            <a:r>
              <a:rPr lang="en-GB" sz="2200" b="1" dirty="0" smtClean="0"/>
              <a:t>3) Unit costs</a:t>
            </a:r>
          </a:p>
          <a:p>
            <a:pPr marL="400050" lvl="1" indent="0">
              <a:buNone/>
            </a:pPr>
            <a:r>
              <a:rPr lang="en-GB" sz="2200" dirty="0" smtClean="0"/>
              <a:t>4) Management of the Grant</a:t>
            </a:r>
            <a:endParaRPr lang="en-GB" sz="2200" dirty="0"/>
          </a:p>
          <a:p>
            <a:pPr marL="400050" lvl="1" indent="0">
              <a:buNone/>
            </a:pPr>
            <a:r>
              <a:rPr lang="en-GB" sz="2200" b="1" dirty="0" smtClean="0"/>
              <a:t>5) Financial reporting</a:t>
            </a:r>
            <a:endParaRPr lang="en-GB" sz="2200" dirty="0"/>
          </a:p>
          <a:p>
            <a:pPr marL="400050" lvl="1" indent="0">
              <a:buNone/>
            </a:pPr>
            <a:r>
              <a:rPr lang="en-GB" sz="2200" b="1" dirty="0" smtClean="0"/>
              <a:t>6) Final grant</a:t>
            </a:r>
          </a:p>
          <a:p>
            <a:pPr marL="400050" lvl="1" indent="0">
              <a:buNone/>
            </a:pPr>
            <a:r>
              <a:rPr lang="fr-BE" sz="2200" dirty="0" smtClean="0"/>
              <a:t>7) </a:t>
            </a:r>
            <a:r>
              <a:rPr lang="fr-BE" sz="2200" dirty="0" err="1" smtClean="0"/>
              <a:t>Checks</a:t>
            </a:r>
            <a:r>
              <a:rPr lang="fr-BE" sz="2200" dirty="0" smtClean="0"/>
              <a:t> &amp; Audits</a:t>
            </a:r>
            <a:endParaRPr lang="en-GB" sz="2200" dirty="0"/>
          </a:p>
          <a:p>
            <a:pPr marL="400050" lvl="1" indent="0">
              <a:buNone/>
            </a:pPr>
            <a:endParaRPr lang="fr-BE" sz="2300" b="1" dirty="0"/>
          </a:p>
          <a:p>
            <a:pPr marL="400050" lvl="1" indent="0">
              <a:buNone/>
            </a:pPr>
            <a:endParaRPr lang="fr-BE" sz="1200" b="1" dirty="0"/>
          </a:p>
          <a:p>
            <a:pPr marL="400050" lvl="1" indent="0" algn="ctr">
              <a:buNone/>
            </a:pPr>
            <a:r>
              <a:rPr lang="fr-BE"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NB: </a:t>
            </a:r>
            <a:r>
              <a:rPr lang="fr-BE" sz="1400" b="0" i="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Please</a:t>
            </a:r>
            <a:r>
              <a:rPr lang="fr-BE"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 note </a:t>
            </a:r>
            <a:r>
              <a:rPr lang="fr-BE" sz="1400" b="0" i="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that</a:t>
            </a:r>
            <a:r>
              <a:rPr lang="fr-BE"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fr-BE" sz="1400" b="0" i="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this</a:t>
            </a:r>
            <a:r>
              <a:rPr lang="fr-BE"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 document has no </a:t>
            </a:r>
            <a:r>
              <a:rPr lang="fr-BE" sz="1400" b="0" i="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legal</a:t>
            </a:r>
            <a:r>
              <a:rPr lang="fr-BE"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 value</a:t>
            </a:r>
            <a:endParaRPr lang="en-GB" sz="1400" b="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a:t>
            </a:fld>
            <a:endParaRPr lang="en-GB" altLang="en-US"/>
          </a:p>
        </p:txBody>
      </p:sp>
    </p:spTree>
    <p:extLst>
      <p:ext uri="{BB962C8B-B14F-4D97-AF65-F5344CB8AC3E}">
        <p14:creationId xmlns:p14="http://schemas.microsoft.com/office/powerpoint/2010/main" val="261016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br>
              <a:rPr lang="en-GB" sz="2300" i="1" kern="1200" dirty="0" smtClean="0">
                <a:solidFill>
                  <a:schemeClr val="accent5">
                    <a:lumMod val="75000"/>
                  </a:schemeClr>
                </a:solidFill>
              </a:rPr>
            </a:br>
            <a:r>
              <a:rPr lang="en-GB" sz="2400" kern="1200" cap="small" dirty="0">
                <a:solidFill>
                  <a:srgbClr val="9A001D"/>
                </a:solidFill>
                <a:effectLst>
                  <a:outerShdw blurRad="38100" dist="38100" dir="2700000" algn="tl">
                    <a:srgbClr val="C0C0C0"/>
                  </a:outerShdw>
                </a:effectLst>
              </a:rPr>
              <a:t>Staff Costs </a:t>
            </a:r>
            <a:br>
              <a:rPr lang="en-GB" sz="2400" kern="1200" cap="small" dirty="0">
                <a:solidFill>
                  <a:srgbClr val="9A001D"/>
                </a:solidFill>
                <a:effectLst>
                  <a:outerShdw blurRad="38100" dist="38100" dir="2700000" algn="tl">
                    <a:srgbClr val="C0C0C0"/>
                  </a:outerShdw>
                </a:effectLst>
              </a:rPr>
            </a:br>
            <a:r>
              <a:rPr lang="en-GB" altLang="en-US" sz="2400" kern="1200" cap="small" dirty="0">
                <a:solidFill>
                  <a:srgbClr val="9A001D"/>
                </a:solidFill>
                <a:effectLst>
                  <a:outerShdw blurRad="38100" dist="38100" dir="2700000" algn="tl">
                    <a:srgbClr val="C0C0C0"/>
                  </a:outerShdw>
                </a:effectLst>
              </a:rPr>
              <a:t/>
            </a:r>
            <a:br>
              <a:rPr lang="en-GB" altLang="en-US" sz="2400" kern="1200" cap="small" dirty="0">
                <a:solidFill>
                  <a:srgbClr val="9A001D"/>
                </a:solidFill>
                <a:effectLst>
                  <a:outerShdw blurRad="38100" dist="38100" dir="2700000" algn="tl">
                    <a:srgbClr val="C0C0C0"/>
                  </a:outerShdw>
                </a:effectLst>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67544" y="1484784"/>
            <a:ext cx="8229600" cy="4680519"/>
          </a:xfrm>
        </p:spPr>
        <p:txBody>
          <a:bodyPr/>
          <a:lstStyle/>
          <a:p>
            <a:pPr marL="0" indent="0">
              <a:buNone/>
            </a:pPr>
            <a:endParaRPr lang="en-GB" sz="1500" dirty="0" smtClean="0"/>
          </a:p>
          <a:p>
            <a:pPr marL="0" indent="0" algn="ctr">
              <a:buNone/>
            </a:pPr>
            <a:r>
              <a:rPr lang="en-GB" b="1" kern="1200" dirty="0" smtClean="0">
                <a:solidFill>
                  <a:srgbClr val="9A001D"/>
                </a:solidFill>
                <a:effectLst>
                  <a:outerShdw blurRad="38100" dist="38100" dir="2700000" algn="tl">
                    <a:srgbClr val="C0C0C0"/>
                  </a:outerShdw>
                </a:effectLst>
                <a:latin typeface="+mj-lt"/>
                <a:ea typeface="+mj-ea"/>
                <a:cs typeface="+mj-cs"/>
              </a:rPr>
              <a:t>Example</a:t>
            </a:r>
          </a:p>
          <a:p>
            <a:pPr marL="0" indent="0" algn="ctr">
              <a:buNone/>
            </a:pPr>
            <a:endParaRPr lang="en-GB" b="1" kern="1200" dirty="0">
              <a:solidFill>
                <a:srgbClr val="9A001D"/>
              </a:solidFill>
              <a:effectLst>
                <a:outerShdw blurRad="38100" dist="38100" dir="2700000" algn="tl">
                  <a:srgbClr val="C0C0C0"/>
                </a:outerShdw>
              </a:effectLst>
              <a:latin typeface="+mj-lt"/>
              <a:ea typeface="+mj-ea"/>
              <a:cs typeface="+mj-cs"/>
            </a:endParaRPr>
          </a:p>
          <a:p>
            <a:pPr marL="0" indent="0">
              <a:buNone/>
            </a:pPr>
            <a:r>
              <a:rPr lang="en-GB" sz="2100" dirty="0" smtClean="0"/>
              <a:t>A </a:t>
            </a:r>
            <a:r>
              <a:rPr lang="en-GB" sz="2100" dirty="0"/>
              <a:t>staff employed in Lithuania performing </a:t>
            </a:r>
            <a:r>
              <a:rPr lang="en-GB" sz="2100" dirty="0" smtClean="0"/>
              <a:t>teaching </a:t>
            </a:r>
            <a:r>
              <a:rPr lang="en-GB" sz="2100" dirty="0"/>
              <a:t>activity for 3 </a:t>
            </a:r>
            <a:r>
              <a:rPr lang="en-GB" sz="2100" dirty="0" smtClean="0"/>
              <a:t>days: </a:t>
            </a:r>
          </a:p>
          <a:p>
            <a:pPr marL="0" indent="0">
              <a:buNone/>
            </a:pPr>
            <a:r>
              <a:rPr lang="en-GB" sz="2100" dirty="0" smtClean="0"/>
              <a:t>    </a:t>
            </a:r>
          </a:p>
          <a:p>
            <a:pPr marL="0" indent="0">
              <a:buNone/>
            </a:pPr>
            <a:r>
              <a:rPr lang="en-GB" sz="2100" dirty="0"/>
              <a:t> </a:t>
            </a:r>
            <a:r>
              <a:rPr lang="en-GB" sz="2100" dirty="0" smtClean="0"/>
              <a:t>      222 </a:t>
            </a:r>
            <a:r>
              <a:rPr lang="en-GB" sz="2100" dirty="0"/>
              <a:t>Euro (3 unit costs of 74 Euro each)</a:t>
            </a:r>
          </a:p>
          <a:p>
            <a:pPr marL="0" indent="0">
              <a:buNone/>
            </a:pPr>
            <a:endParaRPr lang="en-GB" sz="2100" dirty="0" smtClean="0"/>
          </a:p>
          <a:p>
            <a:pPr marL="0" indent="0">
              <a:buNone/>
            </a:pPr>
            <a:r>
              <a:rPr lang="en-GB" sz="1500" dirty="0"/>
              <a:t> </a:t>
            </a:r>
            <a:endParaRPr lang="en-GB" sz="1700" dirty="0" smtClean="0"/>
          </a:p>
          <a:p>
            <a:pPr marL="57150" indent="0" algn="ctr">
              <a:buNone/>
            </a:pPr>
            <a:r>
              <a:rPr lang="en-GB" sz="1700" dirty="0" smtClean="0">
                <a:solidFill>
                  <a:srgbClr val="FF0000"/>
                </a:solidFill>
              </a:rPr>
              <a:t>One </a:t>
            </a:r>
            <a:r>
              <a:rPr lang="en-GB" sz="1700" dirty="0">
                <a:solidFill>
                  <a:srgbClr val="FF0000"/>
                </a:solidFill>
              </a:rPr>
              <a:t>working day </a:t>
            </a:r>
            <a:r>
              <a:rPr lang="en-GB" sz="1700" dirty="0" smtClean="0">
                <a:solidFill>
                  <a:srgbClr val="FF0000"/>
                </a:solidFill>
              </a:rPr>
              <a:t>according </a:t>
            </a:r>
            <a:r>
              <a:rPr lang="en-GB" sz="1700" dirty="0">
                <a:solidFill>
                  <a:srgbClr val="FF0000"/>
                </a:solidFill>
              </a:rPr>
              <a:t>to </a:t>
            </a:r>
            <a:r>
              <a:rPr lang="en-GB" sz="1700" dirty="0" smtClean="0">
                <a:solidFill>
                  <a:srgbClr val="FF0000"/>
                </a:solidFill>
              </a:rPr>
              <a:t>national legislation (7 to 8 hours)</a:t>
            </a:r>
          </a:p>
          <a:p>
            <a:pPr marL="457200" lvl="1" indent="0" algn="ctr">
              <a:buNone/>
            </a:pPr>
            <a:endParaRPr lang="en-GB" sz="1700" b="0" dirty="0">
              <a:solidFill>
                <a:srgbClr val="FF0000"/>
              </a:solidFill>
            </a:endParaRPr>
          </a:p>
          <a:p>
            <a:pPr marL="0" indent="0" algn="ctr">
              <a:buNone/>
            </a:pPr>
            <a:r>
              <a:rPr lang="en-GB" sz="1700" dirty="0" smtClean="0">
                <a:solidFill>
                  <a:srgbClr val="FF0000"/>
                </a:solidFill>
              </a:rPr>
              <a:t>In principle max. </a:t>
            </a:r>
            <a:r>
              <a:rPr lang="en-GB" sz="1700" dirty="0">
                <a:solidFill>
                  <a:srgbClr val="FF0000"/>
                </a:solidFill>
              </a:rPr>
              <a:t>20 days/month or 240 days/year</a:t>
            </a:r>
          </a:p>
          <a:p>
            <a:pPr marL="0" indent="0" algn="ctr">
              <a:buNone/>
            </a:pPr>
            <a:r>
              <a:rPr lang="en-GB" sz="1700" dirty="0" smtClean="0">
                <a:solidFill>
                  <a:srgbClr val="FF0000"/>
                </a:solidFill>
              </a:rPr>
              <a:t> </a:t>
            </a:r>
            <a:r>
              <a:rPr lang="en-GB" sz="1500" dirty="0"/>
              <a:t> </a:t>
            </a:r>
          </a:p>
          <a:p>
            <a:endParaRPr lang="en-GB" sz="2000" dirty="0"/>
          </a:p>
          <a:p>
            <a:endParaRPr lang="en-GB" sz="16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30</a:t>
            </a:fld>
            <a:endParaRPr lang="en-GB" altLang="en-US"/>
          </a:p>
        </p:txBody>
      </p:sp>
      <p:sp>
        <p:nvSpPr>
          <p:cNvPr id="6" name="Right Arrow 5"/>
          <p:cNvSpPr/>
          <p:nvPr/>
        </p:nvSpPr>
        <p:spPr bwMode="auto">
          <a:xfrm>
            <a:off x="755576" y="3789040"/>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Tree>
    <p:extLst>
      <p:ext uri="{BB962C8B-B14F-4D97-AF65-F5344CB8AC3E}">
        <p14:creationId xmlns:p14="http://schemas.microsoft.com/office/powerpoint/2010/main" val="1954677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412776"/>
            <a:ext cx="8229600" cy="576064"/>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300" i="1" kern="1200" dirty="0" smtClean="0">
                <a:solidFill>
                  <a:schemeClr val="accent5">
                    <a:lumMod val="75000"/>
                  </a:schemeClr>
                </a:solidFill>
              </a:rPr>
              <a:t/>
            </a:r>
            <a:br>
              <a:rPr lang="en-GB" sz="2300" i="1" kern="1200" dirty="0" smtClean="0">
                <a:solidFill>
                  <a:schemeClr val="accent5">
                    <a:lumMod val="75000"/>
                  </a:schemeClr>
                </a:solidFill>
              </a:rPr>
            </a:br>
            <a:r>
              <a:rPr lang="en-GB" sz="2400" kern="1200" cap="small" dirty="0">
                <a:solidFill>
                  <a:srgbClr val="9A001D"/>
                </a:solidFill>
                <a:effectLst>
                  <a:outerShdw blurRad="38100" dist="38100" dir="2700000" algn="tl">
                    <a:srgbClr val="C0C0C0"/>
                  </a:outerShdw>
                </a:effectLst>
              </a:rPr>
              <a:t>Staff costs - Exceptions</a:t>
            </a:r>
            <a:r>
              <a:rPr lang="en-GB" sz="2600" dirty="0" smtClean="0">
                <a:solidFill>
                  <a:srgbClr val="FF0000"/>
                </a:solidFill>
              </a:rPr>
              <a:t/>
            </a:r>
            <a:br>
              <a:rPr lang="en-GB" sz="2600" dirty="0" smtClean="0">
                <a:solidFill>
                  <a:srgbClr val="FF0000"/>
                </a:solidFill>
              </a:rPr>
            </a:br>
            <a:r>
              <a:rPr lang="en-GB" sz="2300" dirty="0" smtClean="0">
                <a:solidFill>
                  <a:srgbClr val="FF0000"/>
                </a:solidFill>
              </a:rPr>
              <a:t> </a:t>
            </a:r>
            <a:br>
              <a:rPr lang="en-GB" sz="2300" dirty="0" smtClean="0">
                <a:solidFill>
                  <a:srgbClr val="FF0000"/>
                </a:solidFill>
              </a:rPr>
            </a:br>
            <a:r>
              <a:rPr lang="en-GB" altLang="en-US" sz="2300" dirty="0" smtClean="0">
                <a:solidFill>
                  <a:srgbClr val="FF0000"/>
                </a:solidFill>
              </a:rPr>
              <a:t/>
            </a:r>
            <a:br>
              <a:rPr lang="en-GB" altLang="en-US" sz="2300" dirty="0" smtClean="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395574" y="2321496"/>
            <a:ext cx="8229600" cy="4536504"/>
          </a:xfrm>
        </p:spPr>
        <p:txBody>
          <a:bodyPr/>
          <a:lstStyle/>
          <a:p>
            <a:pPr marL="0" indent="0" algn="just">
              <a:buNone/>
            </a:pPr>
            <a:endParaRPr lang="en-GB" sz="1800" dirty="0" smtClean="0"/>
          </a:p>
          <a:p>
            <a:pPr marL="0" indent="0" algn="ctr">
              <a:buNone/>
            </a:pPr>
            <a:endParaRPr lang="en-GB" sz="1000" dirty="0" smtClean="0"/>
          </a:p>
          <a:p>
            <a:pPr marL="0" indent="0" algn="ctr">
              <a:buNone/>
            </a:pPr>
            <a:endParaRPr lang="en-GB" sz="1000" dirty="0"/>
          </a:p>
          <a:p>
            <a:pPr marL="0" indent="0" algn="ctr">
              <a:buNone/>
            </a:pPr>
            <a:endParaRPr lang="en-GB" sz="1000" dirty="0"/>
          </a:p>
          <a:p>
            <a:pPr marL="0" indent="0" algn="just">
              <a:buNone/>
            </a:pPr>
            <a:endParaRPr lang="en-GB" sz="1500" dirty="0" smtClean="0"/>
          </a:p>
          <a:p>
            <a:pPr marL="903288" indent="-452438" algn="just">
              <a:buClrTx/>
              <a:buFont typeface="Wingdings" panose="05000000000000000000" pitchFamily="2" charset="2"/>
              <a:buChar char="q"/>
            </a:pPr>
            <a:r>
              <a:rPr lang="en-GB" sz="1500" i="0" dirty="0" smtClean="0"/>
              <a:t>working conditions are </a:t>
            </a:r>
            <a:r>
              <a:rPr lang="en-GB" sz="1500" i="0" dirty="0"/>
              <a:t>similar to those of an </a:t>
            </a:r>
            <a:r>
              <a:rPr lang="en-GB" sz="1500" i="0" dirty="0" smtClean="0"/>
              <a:t>employee</a:t>
            </a:r>
          </a:p>
          <a:p>
            <a:pPr marL="903288" indent="-452438" algn="just">
              <a:buClrTx/>
              <a:buFont typeface="Wingdings" panose="05000000000000000000" pitchFamily="2" charset="2"/>
              <a:buChar char="q"/>
            </a:pPr>
            <a:endParaRPr lang="en-GB" sz="1500" i="0" dirty="0"/>
          </a:p>
          <a:p>
            <a:pPr marL="903288" indent="-452438" algn="just">
              <a:buClrTx/>
              <a:buFont typeface="Wingdings" panose="05000000000000000000" pitchFamily="2" charset="2"/>
              <a:buChar char="q"/>
            </a:pPr>
            <a:r>
              <a:rPr lang="en-GB" sz="1500" i="0" dirty="0" smtClean="0"/>
              <a:t>the </a:t>
            </a:r>
            <a:r>
              <a:rPr lang="en-GB" sz="1500" i="0" dirty="0"/>
              <a:t>result of the work belongs to the Institution </a:t>
            </a:r>
            <a:r>
              <a:rPr lang="en-GB" sz="1500" i="0" dirty="0" smtClean="0"/>
              <a:t> </a:t>
            </a:r>
          </a:p>
          <a:p>
            <a:pPr marL="903288" indent="-452438" algn="just">
              <a:buClrTx/>
              <a:buFont typeface="Wingdings" panose="05000000000000000000" pitchFamily="2" charset="2"/>
              <a:buChar char="q"/>
            </a:pPr>
            <a:endParaRPr lang="en-GB" sz="1500" i="0" dirty="0"/>
          </a:p>
          <a:p>
            <a:pPr marL="903288" indent="-452438" algn="just">
              <a:buClrTx/>
              <a:buFont typeface="Wingdings" panose="05000000000000000000" pitchFamily="2" charset="2"/>
              <a:buChar char="q"/>
            </a:pPr>
            <a:r>
              <a:rPr lang="en-GB" sz="1500" i="0" dirty="0" smtClean="0"/>
              <a:t>costs not </a:t>
            </a:r>
            <a:r>
              <a:rPr lang="en-GB" sz="1500" i="0" dirty="0"/>
              <a:t>significantly different from </a:t>
            </a:r>
            <a:r>
              <a:rPr lang="en-GB" sz="1500" i="0" dirty="0" smtClean="0"/>
              <a:t>costs </a:t>
            </a:r>
            <a:r>
              <a:rPr lang="en-GB" sz="1500" i="0" dirty="0"/>
              <a:t>of </a:t>
            </a:r>
            <a:r>
              <a:rPr lang="en-GB" sz="1500" i="0" dirty="0" smtClean="0"/>
              <a:t>regular staff  </a:t>
            </a:r>
            <a:endParaRPr lang="en-GB" sz="1500" i="0" dirty="0"/>
          </a:p>
          <a:p>
            <a:pPr algn="just">
              <a:buFont typeface="Wingdings" panose="05000000000000000000" pitchFamily="2" charset="2"/>
              <a:buChar char="q"/>
            </a:pPr>
            <a:endParaRPr lang="en-GB" sz="1200" i="0" dirty="0"/>
          </a:p>
          <a:p>
            <a:pPr marL="0" indent="0" algn="just">
              <a:buNone/>
            </a:pPr>
            <a:endParaRPr lang="en-GB" sz="1000" dirty="0" smtClean="0"/>
          </a:p>
          <a:p>
            <a:pPr marL="0" indent="0" algn="just">
              <a:buNone/>
            </a:pPr>
            <a:endParaRPr lang="en-GB" sz="1000" dirty="0"/>
          </a:p>
          <a:p>
            <a:pPr marL="0" indent="0" algn="just">
              <a:buNone/>
            </a:pPr>
            <a:endParaRPr lang="en-GB" sz="1500" dirty="0" smtClean="0"/>
          </a:p>
          <a:p>
            <a:pPr marL="0" indent="0" algn="just">
              <a:buNone/>
            </a:pPr>
            <a:r>
              <a:rPr lang="en-GB" sz="1500" dirty="0" smtClean="0"/>
              <a:t>*Also applicable for students</a:t>
            </a:r>
            <a:endParaRPr lang="en-GB" sz="15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31</a:t>
            </a:fld>
            <a:endParaRPr lang="en-GB" altLang="en-US"/>
          </a:p>
        </p:txBody>
      </p:sp>
      <p:sp>
        <p:nvSpPr>
          <p:cNvPr id="5" name="Round Diagonal Corner Rectangle 4"/>
          <p:cNvSpPr/>
          <p:nvPr/>
        </p:nvSpPr>
        <p:spPr bwMode="auto">
          <a:xfrm>
            <a:off x="683568" y="2276872"/>
            <a:ext cx="7920880" cy="79208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endParaRPr lang="en-GB" sz="1600" dirty="0" smtClean="0">
              <a:solidFill>
                <a:srgbClr val="0F5494"/>
              </a:solidFill>
            </a:endParaRPr>
          </a:p>
          <a:p>
            <a:pPr marL="0" indent="0" algn="ctr">
              <a:buNone/>
            </a:pPr>
            <a:r>
              <a:rPr lang="en-GB" sz="1600" i="1" dirty="0" smtClean="0">
                <a:solidFill>
                  <a:srgbClr val="0F5494"/>
                </a:solidFill>
              </a:rPr>
              <a:t>Individuals* not regularly employed by </a:t>
            </a:r>
            <a:r>
              <a:rPr lang="en-GB" sz="1600" i="1" dirty="0">
                <a:solidFill>
                  <a:srgbClr val="0F5494"/>
                </a:solidFill>
              </a:rPr>
              <a:t>partner institutions can be </a:t>
            </a:r>
            <a:r>
              <a:rPr lang="en-GB" sz="1600" i="1" dirty="0" smtClean="0">
                <a:solidFill>
                  <a:srgbClr val="0F5494"/>
                </a:solidFill>
              </a:rPr>
              <a:t>assigned </a:t>
            </a:r>
            <a:r>
              <a:rPr lang="en-GB" sz="1600" i="1" dirty="0">
                <a:solidFill>
                  <a:srgbClr val="0F5494"/>
                </a:solidFill>
              </a:rPr>
              <a:t>to the project on the basis of a </a:t>
            </a:r>
            <a:r>
              <a:rPr lang="en-GB" sz="1600" b="1" i="1" u="sng" dirty="0">
                <a:solidFill>
                  <a:srgbClr val="0F5494"/>
                </a:solidFill>
              </a:rPr>
              <a:t>contract against payment </a:t>
            </a:r>
            <a:r>
              <a:rPr lang="en-GB" sz="1600" i="1" dirty="0">
                <a:solidFill>
                  <a:srgbClr val="0F5494"/>
                </a:solidFill>
              </a:rPr>
              <a:t>if: </a:t>
            </a:r>
          </a:p>
          <a:p>
            <a:pPr marL="0" indent="0" algn="ctr">
              <a:buNone/>
            </a:pPr>
            <a:endParaRPr lang="en-GB" sz="2000" dirty="0"/>
          </a:p>
          <a:p>
            <a:pPr marL="3175" algn="ctr"/>
            <a:endParaRPr lang="en-GB" sz="2000" i="1" dirty="0">
              <a:solidFill>
                <a:srgbClr val="0F5494"/>
              </a:solidFill>
              <a:latin typeface="Verdana" pitchFamily="34" charset="0"/>
            </a:endParaRPr>
          </a:p>
        </p:txBody>
      </p:sp>
    </p:spTree>
    <p:extLst>
      <p:ext uri="{BB962C8B-B14F-4D97-AF65-F5344CB8AC3E}">
        <p14:creationId xmlns:p14="http://schemas.microsoft.com/office/powerpoint/2010/main" val="1801285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052736"/>
            <a:ext cx="5486400" cy="566738"/>
          </a:xfrm>
        </p:spPr>
        <p:txBody>
          <a:bodyPr/>
          <a:lstStyle/>
          <a:p>
            <a:pPr algn="ctr"/>
            <a:r>
              <a:rPr lang="en-GB" sz="2400" kern="1200" cap="small" dirty="0">
                <a:solidFill>
                  <a:srgbClr val="9A001D"/>
                </a:solidFill>
                <a:effectLst>
                  <a:outerShdw blurRad="38100" dist="38100" dir="2700000" algn="tl">
                    <a:srgbClr val="C0C0C0"/>
                  </a:outerShdw>
                </a:effectLst>
              </a:rPr>
              <a:t>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32</a:t>
            </a:fld>
            <a:endParaRPr lang="en-GB" dirty="0"/>
          </a:p>
        </p:txBody>
      </p:sp>
      <p:graphicFrame>
        <p:nvGraphicFramePr>
          <p:cNvPr id="3" name="Diagram 2"/>
          <p:cNvGraphicFramePr/>
          <p:nvPr>
            <p:extLst>
              <p:ext uri="{D42A27DB-BD31-4B8C-83A1-F6EECF244321}">
                <p14:modId xmlns:p14="http://schemas.microsoft.com/office/powerpoint/2010/main" val="2599009603"/>
              </p:ext>
            </p:extLst>
          </p:nvPr>
        </p:nvGraphicFramePr>
        <p:xfrm>
          <a:off x="642107" y="2452827"/>
          <a:ext cx="7890333" cy="205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1560" y="2053608"/>
            <a:ext cx="6912768" cy="707886"/>
          </a:xfrm>
          <a:prstGeom prst="rect">
            <a:avLst/>
          </a:prstGeom>
        </p:spPr>
        <p:txBody>
          <a:bodyPr wrap="square">
            <a:spAutoFit/>
          </a:bodyPr>
          <a:lstStyle/>
          <a:p>
            <a:pPr algn="ctr"/>
            <a:r>
              <a:rPr lang="en-GB" sz="2000" b="1" i="1" dirty="0" smtClean="0">
                <a:solidFill>
                  <a:srgbClr val="C00000"/>
                </a:solidFill>
              </a:rPr>
              <a:t>       </a:t>
            </a:r>
            <a:r>
              <a:rPr lang="en-GB" sz="2000" b="1" i="1" dirty="0">
                <a:solidFill>
                  <a:srgbClr val="C00000"/>
                </a:solidFill>
              </a:rPr>
              <a:t>To keep with project accounts:</a:t>
            </a:r>
          </a:p>
          <a:p>
            <a:pPr algn="ctr"/>
            <a:endParaRPr lang="en-GB" sz="2000" b="1" i="1" dirty="0">
              <a:solidFill>
                <a:srgbClr val="C00000"/>
              </a:solidFill>
            </a:endParaRPr>
          </a:p>
        </p:txBody>
      </p:sp>
      <p:sp>
        <p:nvSpPr>
          <p:cNvPr id="8" name="Round Diagonal Corner Rectangle 7"/>
          <p:cNvSpPr/>
          <p:nvPr/>
        </p:nvSpPr>
        <p:spPr bwMode="auto">
          <a:xfrm>
            <a:off x="755576" y="5085184"/>
            <a:ext cx="7920880" cy="113840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GB" sz="1600" b="1" i="1" dirty="0" smtClean="0">
              <a:solidFill>
                <a:srgbClr val="C00000"/>
              </a:solidFill>
            </a:endParaRPr>
          </a:p>
          <a:p>
            <a:pPr algn="ctr"/>
            <a:r>
              <a:rPr lang="en-GB" sz="1600" b="1" i="1" dirty="0">
                <a:solidFill>
                  <a:srgbClr val="C00000"/>
                </a:solidFill>
              </a:rPr>
              <a:t>To send with Final Financial statement</a:t>
            </a:r>
            <a:r>
              <a:rPr lang="en-GB" sz="1600" i="1" dirty="0">
                <a:solidFill>
                  <a:srgbClr val="C00000"/>
                </a:solidFill>
              </a:rPr>
              <a:t>:</a:t>
            </a:r>
          </a:p>
          <a:p>
            <a:pPr algn="ctr"/>
            <a:endParaRPr lang="en-GB" sz="1600" dirty="0">
              <a:solidFill>
                <a:srgbClr val="C00000"/>
              </a:solidFill>
            </a:endParaRPr>
          </a:p>
          <a:p>
            <a:pPr algn="ctr"/>
            <a:r>
              <a:rPr lang="en-GB" sz="1600" dirty="0"/>
              <a:t>Any prior authorisation from the Agency</a:t>
            </a:r>
          </a:p>
          <a:p>
            <a:pPr marL="3175" algn="ctr"/>
            <a:endParaRPr lang="en-GB" sz="1500" i="1" dirty="0">
              <a:solidFill>
                <a:srgbClr val="0F5494"/>
              </a:solidFill>
              <a:latin typeface="Verdana" pitchFamily="34" charset="0"/>
            </a:endParaRPr>
          </a:p>
        </p:txBody>
      </p:sp>
    </p:spTree>
    <p:extLst>
      <p:ext uri="{BB962C8B-B14F-4D97-AF65-F5344CB8AC3E}">
        <p14:creationId xmlns:p14="http://schemas.microsoft.com/office/powerpoint/2010/main" val="291559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196752"/>
            <a:ext cx="8229600" cy="504056"/>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3200" dirty="0" smtClean="0"/>
              <a:t>     </a:t>
            </a:r>
            <a:r>
              <a:rPr lang="en-GB" sz="2400" kern="1200" cap="small" dirty="0" smtClean="0">
                <a:solidFill>
                  <a:srgbClr val="9A001D"/>
                </a:solidFill>
                <a:effectLst>
                  <a:outerShdw blurRad="38100" dist="38100" dir="2700000" algn="tl">
                    <a:srgbClr val="C0C0C0"/>
                  </a:outerShdw>
                </a:effectLst>
              </a:rPr>
              <a:t>Travel </a:t>
            </a:r>
            <a:r>
              <a:rPr lang="en-GB" sz="2400" kern="1200" cap="small" dirty="0">
                <a:solidFill>
                  <a:srgbClr val="9A001D"/>
                </a:solidFill>
                <a:effectLst>
                  <a:outerShdw blurRad="38100" dist="38100" dir="2700000" algn="tl">
                    <a:srgbClr val="C0C0C0"/>
                  </a:outerShdw>
                </a:effectLst>
              </a:rPr>
              <a:t>costs and Costs of Stay</a:t>
            </a:r>
            <a:r>
              <a:rPr lang="en-GB" dirty="0" smtClean="0"/>
              <a:t/>
            </a:r>
            <a:br>
              <a:rPr lang="en-GB" dirty="0" smtClean="0"/>
            </a:br>
            <a:r>
              <a:rPr lang="en-GB" altLang="en-US" dirty="0" smtClean="0"/>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33331" y="1844824"/>
            <a:ext cx="8229600" cy="4752528"/>
          </a:xfrm>
        </p:spPr>
        <p:txBody>
          <a:bodyPr/>
          <a:lstStyle/>
          <a:p>
            <a:pPr algn="ctr"/>
            <a:endParaRPr lang="en-GB" sz="1400" i="0" dirty="0" smtClean="0"/>
          </a:p>
          <a:p>
            <a:pPr algn="ctr"/>
            <a:endParaRPr lang="en-GB" sz="1400" i="0" dirty="0" smtClean="0"/>
          </a:p>
          <a:p>
            <a:pPr algn="ctr"/>
            <a:endParaRPr lang="en-GB" sz="1400" i="0" dirty="0"/>
          </a:p>
          <a:p>
            <a:pPr algn="ctr"/>
            <a:endParaRPr lang="en-GB" sz="1400" i="0" dirty="0" smtClean="0"/>
          </a:p>
          <a:p>
            <a:pPr algn="ctr"/>
            <a:endParaRPr lang="en-GB" sz="1400" i="0" dirty="0" smtClean="0"/>
          </a:p>
          <a:p>
            <a:pPr marL="457200" lvl="1" indent="0" algn="just">
              <a:buNone/>
            </a:pPr>
            <a:r>
              <a:rPr lang="en-GB" sz="1300" dirty="0" smtClean="0"/>
              <a:t>Calculation: 3 variables       travel distance (travel costs), duration (costs of stay) 	                                     and type of participant</a:t>
            </a:r>
          </a:p>
          <a:p>
            <a:pPr marL="457200" lvl="1" indent="0" algn="just">
              <a:spcBef>
                <a:spcPts val="0"/>
              </a:spcBef>
              <a:buNone/>
            </a:pPr>
            <a:endParaRPr lang="en-GB" sz="1300" b="1" i="1" kern="1200" dirty="0" smtClean="0">
              <a:solidFill>
                <a:srgbClr val="FF0000"/>
              </a:solidFill>
              <a:latin typeface="Arial" charset="0"/>
            </a:endParaRPr>
          </a:p>
          <a:p>
            <a:r>
              <a:rPr lang="en-GB" sz="1400" b="1" dirty="0" smtClean="0">
                <a:solidFill>
                  <a:srgbClr val="FF0000"/>
                </a:solidFill>
              </a:rPr>
              <a:t>Staff</a:t>
            </a:r>
            <a:endParaRPr lang="en-GB" sz="1400" b="1" dirty="0">
              <a:solidFill>
                <a:srgbClr val="FF0000"/>
              </a:solidFill>
            </a:endParaRPr>
          </a:p>
          <a:p>
            <a:pPr lvl="1" algn="just"/>
            <a:r>
              <a:rPr lang="en-GB" sz="1400" dirty="0" smtClean="0"/>
              <a:t>Under contract </a:t>
            </a:r>
            <a:r>
              <a:rPr lang="en-GB" sz="1400" dirty="0"/>
              <a:t>with </a:t>
            </a:r>
            <a:r>
              <a:rPr lang="en-GB" sz="1400" dirty="0" smtClean="0"/>
              <a:t>beneficiary</a:t>
            </a:r>
          </a:p>
          <a:p>
            <a:pPr lvl="1" algn="just"/>
            <a:r>
              <a:rPr lang="en-GB" sz="1400" dirty="0" smtClean="0"/>
              <a:t>Travels intended </a:t>
            </a:r>
            <a:r>
              <a:rPr lang="en-GB" sz="1400" dirty="0"/>
              <a:t>for </a:t>
            </a:r>
            <a:r>
              <a:rPr lang="en-GB" sz="1400" dirty="0" smtClean="0"/>
              <a:t>the activities listed in the Guidelines  </a:t>
            </a:r>
          </a:p>
          <a:p>
            <a:pPr lvl="1" algn="just"/>
            <a:r>
              <a:rPr lang="en-GB" sz="1400" dirty="0" smtClean="0"/>
              <a:t>Duration: Max. 3 months</a:t>
            </a:r>
          </a:p>
          <a:p>
            <a:pPr lvl="1" algn="just"/>
            <a:endParaRPr lang="en-GB" sz="1400" dirty="0" smtClean="0"/>
          </a:p>
          <a:p>
            <a:pPr marL="342900" lvl="1" indent="-342900">
              <a:buClr>
                <a:schemeClr val="bg1"/>
              </a:buClr>
            </a:pPr>
            <a:r>
              <a:rPr lang="en-GB" sz="1400" i="1" dirty="0" smtClean="0">
                <a:solidFill>
                  <a:srgbClr val="FF0000"/>
                </a:solidFill>
                <a:ea typeface="+mn-ea"/>
                <a:cs typeface="+mn-cs"/>
              </a:rPr>
              <a:t>Students</a:t>
            </a:r>
          </a:p>
          <a:p>
            <a:pPr lvl="1"/>
            <a:r>
              <a:rPr lang="en-GB" sz="1400" dirty="0" smtClean="0"/>
              <a:t>Registered under beneficiary institutions</a:t>
            </a:r>
          </a:p>
          <a:p>
            <a:pPr lvl="1"/>
            <a:r>
              <a:rPr lang="en-GB" sz="1400" dirty="0" smtClean="0"/>
              <a:t>Duration: Min. 2 weeks – Max. 3 months (Max. 1 week for short term activities linked to the management of the project)</a:t>
            </a:r>
          </a:p>
          <a:p>
            <a:pPr lvl="1"/>
            <a:endParaRPr lang="en-GB" sz="1400" dirty="0"/>
          </a:p>
          <a:p>
            <a:pPr marL="457200" lvl="1" indent="0">
              <a:buNone/>
            </a:pPr>
            <a:r>
              <a:rPr lang="en-GB" sz="1400" i="1" dirty="0" smtClean="0"/>
              <a:t>Eligible activities       Guidelines section 3.3.1.2 (see tables)</a:t>
            </a:r>
          </a:p>
          <a:p>
            <a:pPr marL="457200" lvl="1" indent="0">
              <a:buNone/>
            </a:pPr>
            <a:endParaRPr lang="en-GB" sz="1300" i="1" dirty="0" smtClean="0"/>
          </a:p>
          <a:p>
            <a:pPr lvl="1"/>
            <a:endParaRPr lang="en-GB" sz="1300" dirty="0"/>
          </a:p>
          <a:p>
            <a:pPr marL="342900" lvl="1" indent="-342900">
              <a:buClr>
                <a:schemeClr val="bg1"/>
              </a:buClr>
            </a:pPr>
            <a:endParaRPr lang="en-GB" sz="1300" i="1" dirty="0">
              <a:ea typeface="+mn-ea"/>
              <a:cs typeface="+mn-cs"/>
            </a:endParaRPr>
          </a:p>
          <a:p>
            <a:pPr marL="457200" lvl="1" indent="0">
              <a:buNone/>
            </a:pPr>
            <a:endParaRPr lang="en-GB" sz="1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33</a:t>
            </a:fld>
            <a:endParaRPr lang="en-GB" altLang="en-US"/>
          </a:p>
        </p:txBody>
      </p:sp>
      <p:sp>
        <p:nvSpPr>
          <p:cNvPr id="6" name="7-Point Star 5"/>
          <p:cNvSpPr/>
          <p:nvPr/>
        </p:nvSpPr>
        <p:spPr bwMode="auto">
          <a:xfrm>
            <a:off x="33280" y="260648"/>
            <a:ext cx="1944216" cy="1512168"/>
          </a:xfrm>
          <a:prstGeom prst="star7">
            <a:avLst/>
          </a:prstGeom>
          <a:solidFill>
            <a:srgbClr val="DDF0C8"/>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TextBox 6"/>
          <p:cNvSpPr txBox="1"/>
          <p:nvPr/>
        </p:nvSpPr>
        <p:spPr>
          <a:xfrm>
            <a:off x="285308" y="548680"/>
            <a:ext cx="1440160" cy="1200329"/>
          </a:xfrm>
          <a:prstGeom prst="rect">
            <a:avLst/>
          </a:prstGeom>
          <a:noFill/>
        </p:spPr>
        <p:txBody>
          <a:bodyPr wrap="square" rtlCol="0">
            <a:spAutoFit/>
          </a:bodyPr>
          <a:lstStyle/>
          <a:p>
            <a:pPr algn="ctr"/>
            <a:r>
              <a:rPr lang="en-GB" i="1" dirty="0" smtClean="0">
                <a:solidFill>
                  <a:srgbClr val="FF0000"/>
                </a:solidFill>
              </a:rPr>
              <a:t>Rules for Special Mobility Strand defined in separate Guidelines</a:t>
            </a:r>
          </a:p>
          <a:p>
            <a:endParaRPr lang="en-GB" dirty="0"/>
          </a:p>
        </p:txBody>
      </p:sp>
      <p:sp>
        <p:nvSpPr>
          <p:cNvPr id="9" name="Right Arrow 8"/>
          <p:cNvSpPr/>
          <p:nvPr/>
        </p:nvSpPr>
        <p:spPr bwMode="auto">
          <a:xfrm>
            <a:off x="2786752" y="6355488"/>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
        <p:nvSpPr>
          <p:cNvPr id="10" name="Round Diagonal Corner Rectangle 9"/>
          <p:cNvSpPr/>
          <p:nvPr/>
        </p:nvSpPr>
        <p:spPr bwMode="auto">
          <a:xfrm>
            <a:off x="784693" y="1844824"/>
            <a:ext cx="7920880" cy="94093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r>
              <a:rPr lang="en-GB" sz="1800" dirty="0" smtClean="0">
                <a:solidFill>
                  <a:srgbClr val="0F5494"/>
                </a:solidFill>
              </a:rPr>
              <a:t>Travel/stay </a:t>
            </a:r>
            <a:r>
              <a:rPr lang="en-GB" sz="1800" dirty="0">
                <a:solidFill>
                  <a:srgbClr val="0F5494"/>
                </a:solidFill>
              </a:rPr>
              <a:t>for staff/students participating in eligible activities related to the achievement of the project</a:t>
            </a:r>
          </a:p>
          <a:p>
            <a:pPr marL="3175" algn="ctr"/>
            <a:endParaRPr lang="en-GB" sz="2000" i="1" dirty="0">
              <a:solidFill>
                <a:srgbClr val="0F5494"/>
              </a:solidFill>
              <a:latin typeface="Verdana" pitchFamily="34" charset="0"/>
            </a:endParaRPr>
          </a:p>
        </p:txBody>
      </p:sp>
      <p:sp>
        <p:nvSpPr>
          <p:cNvPr id="11" name="Right Arrow 10"/>
          <p:cNvSpPr/>
          <p:nvPr/>
        </p:nvSpPr>
        <p:spPr bwMode="auto">
          <a:xfrm>
            <a:off x="3243631" y="3164719"/>
            <a:ext cx="288032" cy="216024"/>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effectLst/>
              <a:latin typeface="Verdana" pitchFamily="34" charset="0"/>
            </a:endParaRPr>
          </a:p>
        </p:txBody>
      </p:sp>
    </p:spTree>
    <p:extLst>
      <p:ext uri="{BB962C8B-B14F-4D97-AF65-F5344CB8AC3E}">
        <p14:creationId xmlns:p14="http://schemas.microsoft.com/office/powerpoint/2010/main" val="3777078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124744"/>
            <a:ext cx="8229600" cy="720081"/>
          </a:xfrm>
        </p:spPr>
        <p:txBody>
          <a:bodyPr/>
          <a:lstStyle/>
          <a:p>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br>
              <a:rPr lang="en-GB" sz="2300" i="1" kern="1200" dirty="0" smtClean="0">
                <a:solidFill>
                  <a:schemeClr val="accent5">
                    <a:lumMod val="75000"/>
                  </a:schemeClr>
                </a:solidFill>
              </a:rPr>
            </a:br>
            <a:r>
              <a:rPr lang="en-GB" sz="2400" kern="1200" cap="small" dirty="0">
                <a:solidFill>
                  <a:srgbClr val="9A001D"/>
                </a:solidFill>
                <a:effectLst>
                  <a:outerShdw blurRad="38100" dist="38100" dir="2700000" algn="tl">
                    <a:srgbClr val="C0C0C0"/>
                  </a:outerShdw>
                </a:effectLst>
              </a:rPr>
              <a:t>Travel costs: specific rules</a:t>
            </a:r>
            <a:r>
              <a:rPr lang="en-GB" sz="2600" dirty="0">
                <a:solidFill>
                  <a:srgbClr val="FF0000"/>
                </a:solidFill>
              </a:rPr>
              <a:t/>
            </a:r>
            <a:br>
              <a:rPr lang="en-GB" sz="2600" dirty="0">
                <a:solidFill>
                  <a:srgbClr val="FF0000"/>
                </a:solidFill>
              </a:rPr>
            </a:br>
            <a:r>
              <a:rPr lang="en-GB" altLang="en-US" sz="2600" dirty="0">
                <a:solidFill>
                  <a:srgbClr val="FF0000"/>
                </a:solidFill>
              </a:rPr>
              <a:t/>
            </a:r>
            <a:br>
              <a:rPr lang="en-GB" altLang="en-US" sz="2600" dirty="0">
                <a:solidFill>
                  <a:srgbClr val="FF0000"/>
                </a:solidFill>
              </a:rPr>
            </a:br>
            <a:endParaRPr lang="en-US" altLang="en-US" sz="2600" dirty="0"/>
          </a:p>
        </p:txBody>
      </p:sp>
      <p:sp>
        <p:nvSpPr>
          <p:cNvPr id="83971" name="Rectangle 3"/>
          <p:cNvSpPr>
            <a:spLocks noGrp="1" noChangeArrowheads="1"/>
          </p:cNvSpPr>
          <p:nvPr>
            <p:ph type="body" idx="1"/>
          </p:nvPr>
        </p:nvSpPr>
        <p:spPr>
          <a:xfrm>
            <a:off x="457200" y="1772816"/>
            <a:ext cx="8229600" cy="4680519"/>
          </a:xfrm>
        </p:spPr>
        <p:txBody>
          <a:bodyPr/>
          <a:lstStyle/>
          <a:p>
            <a:pPr lvl="1"/>
            <a:endParaRPr lang="en-GB" sz="1200" dirty="0" smtClean="0"/>
          </a:p>
          <a:p>
            <a:pPr marL="266700" lvl="1" indent="0">
              <a:buNone/>
            </a:pPr>
            <a:endParaRPr lang="en-GB" sz="1200" dirty="0" smtClean="0"/>
          </a:p>
          <a:p>
            <a:pPr marL="266700" lvl="1" indent="0">
              <a:buNone/>
            </a:pPr>
            <a:endParaRPr lang="en-GB" sz="1200" dirty="0"/>
          </a:p>
          <a:p>
            <a:pPr marL="266700" lvl="1" indent="0">
              <a:buNone/>
            </a:pPr>
            <a:endParaRPr lang="en-GB" sz="1400" b="0" dirty="0" smtClean="0"/>
          </a:p>
          <a:p>
            <a:pPr marL="266700" lvl="1" indent="0">
              <a:buNone/>
            </a:pPr>
            <a:endParaRPr lang="en-GB" sz="1500" b="0" dirty="0" smtClean="0"/>
          </a:p>
          <a:p>
            <a:pPr marL="266700" lvl="1" indent="0">
              <a:buNone/>
            </a:pPr>
            <a:endParaRPr lang="en-GB" sz="1500" b="0" dirty="0" smtClean="0">
              <a:solidFill>
                <a:schemeClr val="accent6">
                  <a:lumMod val="75000"/>
                </a:schemeClr>
              </a:solidFill>
            </a:endParaRPr>
          </a:p>
          <a:p>
            <a:pPr marL="266700" lvl="1" indent="0">
              <a:buNone/>
            </a:pPr>
            <a:endParaRPr lang="en-GB" sz="1500" b="0" dirty="0">
              <a:solidFill>
                <a:schemeClr val="accent6">
                  <a:lumMod val="75000"/>
                </a:schemeClr>
              </a:solidFill>
            </a:endParaRPr>
          </a:p>
          <a:p>
            <a:pPr marL="266700" lvl="1" indent="0">
              <a:buNone/>
            </a:pPr>
            <a:endParaRPr lang="en-GB" sz="1500" b="0" dirty="0" smtClean="0">
              <a:solidFill>
                <a:schemeClr val="accent6">
                  <a:lumMod val="75000"/>
                </a:schemeClr>
              </a:solidFill>
            </a:endParaRPr>
          </a:p>
          <a:p>
            <a:pPr marL="266700" lvl="1" indent="0">
              <a:buNone/>
            </a:pPr>
            <a:endParaRPr lang="en-GB" sz="1500" b="0" dirty="0" smtClean="0">
              <a:solidFill>
                <a:schemeClr val="accent6">
                  <a:lumMod val="75000"/>
                </a:schemeClr>
              </a:solidFill>
            </a:endParaRPr>
          </a:p>
          <a:p>
            <a:pPr marL="266700" lvl="1" indent="0">
              <a:buNone/>
            </a:pPr>
            <a:r>
              <a:rPr lang="en-GB" sz="1500" b="0" dirty="0" smtClean="0">
                <a:solidFill>
                  <a:schemeClr val="accent6">
                    <a:lumMod val="75000"/>
                  </a:schemeClr>
                </a:solidFill>
              </a:rPr>
              <a:t>Travel </a:t>
            </a:r>
            <a:r>
              <a:rPr lang="en-GB" sz="1500" b="0" dirty="0">
                <a:solidFill>
                  <a:schemeClr val="accent6">
                    <a:lumMod val="75000"/>
                  </a:schemeClr>
                </a:solidFill>
              </a:rPr>
              <a:t>distance </a:t>
            </a:r>
            <a:r>
              <a:rPr lang="en-GB" sz="1500" b="0" dirty="0" smtClean="0">
                <a:solidFill>
                  <a:schemeClr val="accent6">
                    <a:lumMod val="75000"/>
                  </a:schemeClr>
                </a:solidFill>
              </a:rPr>
              <a:t>calculator (one-way travel):</a:t>
            </a:r>
            <a:endParaRPr lang="en-GB" sz="1500" b="0" dirty="0"/>
          </a:p>
          <a:p>
            <a:pPr marL="266700" lvl="1" indent="0">
              <a:buNone/>
            </a:pPr>
            <a:r>
              <a:rPr lang="en-GB" sz="1400" dirty="0">
                <a:solidFill>
                  <a:schemeClr val="tx1"/>
                </a:solidFill>
                <a:hlinkClick r:id="rId3"/>
              </a:rPr>
              <a:t>http://ec.europa.eu/programmes/erasmus-plus/tools/distance_en.htm</a:t>
            </a:r>
            <a:endParaRPr lang="en-GB" sz="1400" b="0" dirty="0" smtClean="0">
              <a:solidFill>
                <a:schemeClr val="tx1"/>
              </a:solidFill>
            </a:endParaRPr>
          </a:p>
          <a:p>
            <a:pPr marL="266700" lvl="1" indent="0">
              <a:buNone/>
            </a:pPr>
            <a:endParaRPr lang="en-GB" sz="1500" dirty="0" smtClean="0">
              <a:solidFill>
                <a:srgbClr val="FF0000"/>
              </a:solidFill>
            </a:endParaRPr>
          </a:p>
          <a:p>
            <a:pPr marL="266700" lvl="1" indent="0">
              <a:buNone/>
            </a:pPr>
            <a:endParaRPr lang="en-GB" sz="1500" dirty="0" smtClean="0">
              <a:solidFill>
                <a:srgbClr val="FF0000"/>
              </a:solidFill>
            </a:endParaRPr>
          </a:p>
          <a:p>
            <a:pPr marL="266700" lvl="1" indent="0">
              <a:buNone/>
            </a:pPr>
            <a:r>
              <a:rPr lang="en-GB" sz="1500" dirty="0" smtClean="0"/>
              <a:t>Calculation</a:t>
            </a:r>
            <a:r>
              <a:rPr lang="en-GB" sz="1500" dirty="0" smtClean="0">
                <a:solidFill>
                  <a:srgbClr val="FF0000"/>
                </a:solidFill>
              </a:rPr>
              <a:t>           </a:t>
            </a:r>
            <a:r>
              <a:rPr lang="en-GB" sz="1500" b="0" dirty="0" smtClean="0"/>
              <a:t>unit </a:t>
            </a:r>
            <a:r>
              <a:rPr lang="en-GB" sz="1500" b="0" dirty="0"/>
              <a:t>cost corresponding to applicable distance band</a:t>
            </a:r>
          </a:p>
          <a:p>
            <a:pPr marL="266700" lvl="1" indent="0">
              <a:buNone/>
            </a:pPr>
            <a:endParaRPr lang="en-GB" sz="1400" dirty="0" smtClean="0">
              <a:solidFill>
                <a:srgbClr val="FF0000"/>
              </a:solidFill>
            </a:endParaRPr>
          </a:p>
          <a:p>
            <a:pPr marL="266700" lvl="1" indent="0">
              <a:buNone/>
            </a:pPr>
            <a:endParaRPr lang="en-GB" sz="1500" b="0" dirty="0" smtClean="0"/>
          </a:p>
          <a:p>
            <a:pPr marL="266700" lvl="1" indent="0">
              <a:buNone/>
            </a:pPr>
            <a:r>
              <a:rPr lang="en-GB" sz="1500" b="0" dirty="0" smtClean="0"/>
              <a:t>7 distance </a:t>
            </a:r>
            <a:r>
              <a:rPr lang="en-GB" sz="1500" b="0" dirty="0"/>
              <a:t>bands </a:t>
            </a:r>
            <a:r>
              <a:rPr lang="en-GB" sz="1500" b="0" dirty="0" smtClean="0"/>
              <a:t>(see Annex I of Guidelines)</a:t>
            </a:r>
            <a:endParaRPr lang="en-GB" sz="1500" b="0" dirty="0"/>
          </a:p>
        </p:txBody>
      </p:sp>
      <p:sp>
        <p:nvSpPr>
          <p:cNvPr id="2" name="Right Arrow 1"/>
          <p:cNvSpPr/>
          <p:nvPr/>
        </p:nvSpPr>
        <p:spPr bwMode="auto">
          <a:xfrm>
            <a:off x="2129804" y="5190141"/>
            <a:ext cx="385192" cy="235509"/>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34</a:t>
            </a:fld>
            <a:endParaRPr lang="en-GB" alt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15" y="1196752"/>
            <a:ext cx="27908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 Diagonal Corner Rectangle 6"/>
          <p:cNvSpPr/>
          <p:nvPr/>
        </p:nvSpPr>
        <p:spPr bwMode="auto">
          <a:xfrm>
            <a:off x="539552" y="2320534"/>
            <a:ext cx="8474820" cy="100811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lvl="1" algn="ctr"/>
            <a:endParaRPr lang="en-GB" sz="1600" i="1" u="sng" dirty="0" smtClean="0"/>
          </a:p>
          <a:p>
            <a:pPr marL="0" indent="0" algn="ctr">
              <a:buNone/>
            </a:pPr>
            <a:endParaRPr lang="en-GB" sz="1700" dirty="0" smtClean="0">
              <a:solidFill>
                <a:srgbClr val="0F5494"/>
              </a:solidFill>
            </a:endParaRPr>
          </a:p>
          <a:p>
            <a:pPr marL="0" indent="0" algn="ctr">
              <a:buNone/>
            </a:pPr>
            <a:r>
              <a:rPr lang="en-GB" sz="1700" i="1" dirty="0" smtClean="0">
                <a:solidFill>
                  <a:srgbClr val="0F5494"/>
                </a:solidFill>
              </a:rPr>
              <a:t> From </a:t>
            </a:r>
            <a:r>
              <a:rPr lang="en-GB" sz="1700" i="1" dirty="0">
                <a:solidFill>
                  <a:srgbClr val="0F5494"/>
                </a:solidFill>
              </a:rPr>
              <a:t>home institution to venue of activity </a:t>
            </a:r>
            <a:endParaRPr lang="en-GB" sz="1700" i="1" dirty="0" smtClean="0">
              <a:solidFill>
                <a:srgbClr val="0F5494"/>
              </a:solidFill>
            </a:endParaRPr>
          </a:p>
          <a:p>
            <a:pPr marL="0" indent="0" algn="ctr">
              <a:buNone/>
            </a:pPr>
            <a:r>
              <a:rPr lang="en-GB" sz="1700" i="1" dirty="0" smtClean="0">
                <a:solidFill>
                  <a:srgbClr val="0F5494"/>
                </a:solidFill>
              </a:rPr>
              <a:t>(</a:t>
            </a:r>
            <a:r>
              <a:rPr lang="en-GB" sz="1700" i="1" dirty="0">
                <a:solidFill>
                  <a:srgbClr val="0F5494"/>
                </a:solidFill>
              </a:rPr>
              <a:t>project beneficiaries' </a:t>
            </a:r>
            <a:r>
              <a:rPr lang="en-GB" sz="1700" i="1" dirty="0" smtClean="0">
                <a:solidFill>
                  <a:srgbClr val="0F5494"/>
                </a:solidFill>
              </a:rPr>
              <a:t>countries) and </a:t>
            </a:r>
            <a:r>
              <a:rPr lang="en-GB" sz="1700" i="1" dirty="0">
                <a:solidFill>
                  <a:srgbClr val="0F5494"/>
                </a:solidFill>
              </a:rPr>
              <a:t>return</a:t>
            </a:r>
          </a:p>
          <a:p>
            <a:pPr marL="266700" lvl="1" indent="0">
              <a:buNone/>
            </a:pPr>
            <a:r>
              <a:rPr lang="en-GB" sz="1500" i="1" dirty="0"/>
              <a:t> </a:t>
            </a:r>
          </a:p>
          <a:p>
            <a:pPr marL="3175" algn="ctr"/>
            <a:endParaRPr lang="en-GB" sz="2000" i="1" dirty="0">
              <a:solidFill>
                <a:srgbClr val="0F5494"/>
              </a:solidFill>
              <a:latin typeface="Verdana" pitchFamily="34" charset="0"/>
            </a:endParaRPr>
          </a:p>
        </p:txBody>
      </p:sp>
    </p:spTree>
    <p:extLst>
      <p:ext uri="{BB962C8B-B14F-4D97-AF65-F5344CB8AC3E}">
        <p14:creationId xmlns:p14="http://schemas.microsoft.com/office/powerpoint/2010/main" val="4066809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124744"/>
            <a:ext cx="8229600" cy="720081"/>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400" kern="1200" cap="small" dirty="0">
                <a:solidFill>
                  <a:srgbClr val="9A001D"/>
                </a:solidFill>
                <a:effectLst>
                  <a:outerShdw blurRad="38100" dist="38100" dir="2700000" algn="tl">
                    <a:srgbClr val="C0C0C0"/>
                  </a:outerShdw>
                </a:effectLst>
              </a:rPr>
              <a:t>Travel costs: specific </a:t>
            </a:r>
            <a:r>
              <a:rPr lang="en-GB" sz="2400" kern="1200" cap="small" dirty="0" smtClean="0">
                <a:solidFill>
                  <a:srgbClr val="9A001D"/>
                </a:solidFill>
                <a:effectLst>
                  <a:outerShdw blurRad="38100" dist="38100" dir="2700000" algn="tl">
                    <a:srgbClr val="C0C0C0"/>
                  </a:outerShdw>
                </a:effectLst>
              </a:rPr>
              <a:t>rules</a:t>
            </a:r>
            <a:br>
              <a:rPr lang="en-GB" sz="2400" kern="1200" cap="small" dirty="0" smtClean="0">
                <a:solidFill>
                  <a:srgbClr val="9A001D"/>
                </a:solidFill>
                <a:effectLst>
                  <a:outerShdw blurRad="38100" dist="38100" dir="2700000" algn="tl">
                    <a:srgbClr val="C0C0C0"/>
                  </a:outerShdw>
                </a:effectLst>
              </a:rPr>
            </a:br>
            <a:r>
              <a:rPr lang="en-GB" sz="2400" i="1" kern="1200" cap="small" dirty="0" smtClean="0">
                <a:solidFill>
                  <a:srgbClr val="9A001D"/>
                </a:solidFill>
                <a:effectLst>
                  <a:outerShdw blurRad="38100" dist="38100" dir="2700000" algn="tl">
                    <a:srgbClr val="C0C0C0"/>
                  </a:outerShdw>
                </a:effectLst>
              </a:rPr>
              <a:t>examples</a:t>
            </a:r>
            <a:r>
              <a:rPr lang="en-GB" sz="2400" kern="1200" cap="small" dirty="0">
                <a:solidFill>
                  <a:srgbClr val="9A001D"/>
                </a:solidFill>
                <a:effectLst>
                  <a:outerShdw blurRad="38100" dist="38100" dir="2700000" algn="tl">
                    <a:srgbClr val="C0C0C0"/>
                  </a:outerShdw>
                </a:effectLst>
              </a:rPr>
              <a:t/>
            </a:r>
            <a:br>
              <a:rPr lang="en-GB" sz="2400" kern="1200" cap="small" dirty="0">
                <a:solidFill>
                  <a:srgbClr val="9A001D"/>
                </a:solidFill>
                <a:effectLst>
                  <a:outerShdw blurRad="38100" dist="38100" dir="2700000" algn="tl">
                    <a:srgbClr val="C0C0C0"/>
                  </a:outerShdw>
                </a:effectLst>
              </a:rPr>
            </a:br>
            <a:r>
              <a:rPr lang="en-GB" altLang="en-US" sz="2400" kern="1200" cap="small" dirty="0">
                <a:solidFill>
                  <a:srgbClr val="9A001D"/>
                </a:solidFill>
                <a:effectLst>
                  <a:outerShdw blurRad="38100" dist="38100" dir="2700000" algn="tl">
                    <a:srgbClr val="C0C0C0"/>
                  </a:outerShdw>
                </a:effectLst>
              </a:rPr>
              <a:t/>
            </a:r>
            <a:br>
              <a:rPr lang="en-GB" altLang="en-US" sz="2400" kern="1200" cap="small" dirty="0">
                <a:solidFill>
                  <a:srgbClr val="9A001D"/>
                </a:solidFill>
                <a:effectLst>
                  <a:outerShdw blurRad="38100" dist="38100" dir="2700000" algn="tl">
                    <a:srgbClr val="C0C0C0"/>
                  </a:outerShdw>
                </a:effectLst>
              </a:rPr>
            </a:br>
            <a:endParaRPr lang="en-US" altLang="en-US" sz="2400" kern="1200" cap="small" dirty="0">
              <a:solidFill>
                <a:srgbClr val="9A001D"/>
              </a:solidFill>
              <a:effectLst>
                <a:outerShdw blurRad="38100" dist="38100" dir="2700000" algn="tl">
                  <a:srgbClr val="C0C0C0"/>
                </a:outerShdw>
              </a:effectLst>
            </a:endParaRPr>
          </a:p>
        </p:txBody>
      </p:sp>
      <p:sp>
        <p:nvSpPr>
          <p:cNvPr id="83971" name="Rectangle 3"/>
          <p:cNvSpPr>
            <a:spLocks noGrp="1" noChangeArrowheads="1"/>
          </p:cNvSpPr>
          <p:nvPr>
            <p:ph type="body" idx="1"/>
          </p:nvPr>
        </p:nvSpPr>
        <p:spPr>
          <a:xfrm>
            <a:off x="457200" y="2060848"/>
            <a:ext cx="8229600" cy="4392487"/>
          </a:xfrm>
        </p:spPr>
        <p:txBody>
          <a:bodyPr/>
          <a:lstStyle/>
          <a:p>
            <a:pPr marL="457200" lvl="1" indent="0">
              <a:buNone/>
            </a:pPr>
            <a:endParaRPr lang="en-GB" sz="1300" dirty="0">
              <a:solidFill>
                <a:schemeClr val="tx1"/>
              </a:solidFill>
            </a:endParaRPr>
          </a:p>
          <a:p>
            <a:pPr marL="457200" lvl="1" indent="0" algn="ctr">
              <a:buNone/>
            </a:pPr>
            <a:r>
              <a:rPr lang="en-GB" sz="1300" dirty="0">
                <a:solidFill>
                  <a:schemeClr val="tx1"/>
                </a:solidFill>
              </a:rPr>
              <a:t> </a:t>
            </a:r>
            <a:endParaRPr lang="en-GB" sz="1300" b="0" dirty="0" smtClean="0">
              <a:solidFill>
                <a:schemeClr val="tx1"/>
              </a:solidFill>
            </a:endParaRPr>
          </a:p>
          <a:p>
            <a:pPr marL="457200" lvl="1" indent="0" algn="ctr">
              <a:buNone/>
            </a:pPr>
            <a:endParaRPr lang="en-GB" sz="1200" dirty="0" smtClean="0">
              <a:solidFill>
                <a:schemeClr val="tx1"/>
              </a:solidFill>
            </a:endParaRPr>
          </a:p>
          <a:p>
            <a:pPr lvl="1"/>
            <a:endParaRPr lang="en-GB" sz="1200" b="0" u="sng" dirty="0">
              <a:solidFill>
                <a:schemeClr val="tx1"/>
              </a:solidFill>
            </a:endParaRPr>
          </a:p>
          <a:p>
            <a:pPr lvl="1"/>
            <a:endParaRPr lang="en-GB" sz="1200" dirty="0" smtClean="0"/>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35</a:t>
            </a:fld>
            <a:endParaRPr lang="en-GB" altLang="en-US"/>
          </a:p>
        </p:txBody>
      </p:sp>
      <p:sp>
        <p:nvSpPr>
          <p:cNvPr id="9" name="Round Diagonal Corner Rectangle 8"/>
          <p:cNvSpPr/>
          <p:nvPr/>
        </p:nvSpPr>
        <p:spPr bwMode="auto">
          <a:xfrm>
            <a:off x="251520" y="2063349"/>
            <a:ext cx="8568952" cy="4369787"/>
          </a:xfrm>
          <a:prstGeom prst="round2DiagRect">
            <a:avLst/>
          </a:prstGeom>
          <a:gradFill>
            <a:gsLst>
              <a:gs pos="0">
                <a:srgbClr val="0F5494"/>
              </a:gs>
              <a:gs pos="5000">
                <a:schemeClr val="accent1">
                  <a:tint val="37000"/>
                  <a:satMod val="300000"/>
                </a:schemeClr>
              </a:gs>
              <a:gs pos="100000">
                <a:schemeClr val="accent1">
                  <a:tint val="15000"/>
                  <a:satMod val="350000"/>
                </a:schemeClr>
              </a:gs>
            </a:gsLst>
          </a:gradFill>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indent="0">
              <a:buNone/>
            </a:pPr>
            <a:r>
              <a:rPr lang="en-GB" sz="2200" b="1" cap="small" dirty="0" smtClean="0">
                <a:solidFill>
                  <a:srgbClr val="9A001D"/>
                </a:solidFill>
                <a:effectLst>
                  <a:outerShdw blurRad="38100" dist="38100" dir="2700000" algn="tl">
                    <a:srgbClr val="C0C0C0"/>
                  </a:outerShdw>
                </a:effectLst>
                <a:latin typeface="+mj-lt"/>
                <a:ea typeface="+mj-ea"/>
                <a:cs typeface="+mj-cs"/>
              </a:rPr>
              <a:t>Case 1</a:t>
            </a:r>
            <a:endParaRPr lang="en-GB" sz="2200" b="1" cap="small" dirty="0">
              <a:solidFill>
                <a:srgbClr val="9A001D"/>
              </a:solidFill>
              <a:effectLst>
                <a:outerShdw blurRad="38100" dist="38100" dir="2700000" algn="tl">
                  <a:srgbClr val="C0C0C0"/>
                </a:outerShdw>
              </a:effectLst>
              <a:latin typeface="+mj-lt"/>
              <a:ea typeface="+mj-ea"/>
              <a:cs typeface="+mj-cs"/>
            </a:endParaRPr>
          </a:p>
          <a:p>
            <a:pPr marL="88900" lvl="1" indent="0" algn="just">
              <a:buNone/>
            </a:pPr>
            <a:r>
              <a:rPr lang="en-GB" sz="1800" dirty="0" smtClean="0">
                <a:solidFill>
                  <a:srgbClr val="2D5EC1"/>
                </a:solidFill>
              </a:rPr>
              <a:t>Participant </a:t>
            </a:r>
            <a:r>
              <a:rPr lang="en-GB" sz="1800" dirty="0">
                <a:solidFill>
                  <a:srgbClr val="2D5EC1"/>
                </a:solidFill>
              </a:rPr>
              <a:t>from Madrid (ES) takes part in activity in Rome (IT)</a:t>
            </a:r>
          </a:p>
          <a:p>
            <a:pPr marL="88900" lvl="1" indent="0" algn="just">
              <a:buNone/>
            </a:pPr>
            <a:endParaRPr lang="en-GB" sz="1300" dirty="0">
              <a:solidFill>
                <a:srgbClr val="2D5EC1"/>
              </a:solidFill>
            </a:endParaRPr>
          </a:p>
          <a:p>
            <a:pPr marL="88900" lvl="1" indent="0" algn="just">
              <a:buNone/>
            </a:pPr>
            <a:r>
              <a:rPr lang="en-GB" sz="1400" dirty="0">
                <a:solidFill>
                  <a:srgbClr val="2D5EC1"/>
                </a:solidFill>
              </a:rPr>
              <a:t>Madrid - Rome (1365 </a:t>
            </a:r>
            <a:r>
              <a:rPr lang="en-GB" sz="1400" dirty="0" smtClean="0">
                <a:solidFill>
                  <a:srgbClr val="2D5EC1"/>
                </a:solidFill>
              </a:rPr>
              <a:t>Km):	unit </a:t>
            </a:r>
            <a:r>
              <a:rPr lang="en-GB" sz="1400" dirty="0">
                <a:solidFill>
                  <a:srgbClr val="2D5EC1"/>
                </a:solidFill>
              </a:rPr>
              <a:t>cost (distance band 500/1999 Km): 275 €</a:t>
            </a:r>
          </a:p>
          <a:p>
            <a:pPr marL="88900" lvl="1" indent="0" algn="just">
              <a:buNone/>
            </a:pPr>
            <a:r>
              <a:rPr lang="en-GB" sz="1300" dirty="0">
                <a:solidFill>
                  <a:schemeClr val="tx1"/>
                </a:solidFill>
              </a:rPr>
              <a:t>  </a:t>
            </a:r>
          </a:p>
          <a:p>
            <a:pPr lvl="1" algn="ctr"/>
            <a:endParaRPr lang="en-GB" sz="1300" dirty="0">
              <a:solidFill>
                <a:srgbClr val="FF0000"/>
              </a:solidFill>
            </a:endParaRPr>
          </a:p>
          <a:p>
            <a:pPr marL="180975" lvl="1" indent="0">
              <a:buNone/>
            </a:pPr>
            <a:r>
              <a:rPr lang="en-GB" sz="2200" b="1" cap="small" dirty="0" smtClean="0">
                <a:solidFill>
                  <a:srgbClr val="9A001D"/>
                </a:solidFill>
                <a:effectLst>
                  <a:outerShdw blurRad="38100" dist="38100" dir="2700000" algn="tl">
                    <a:srgbClr val="C0C0C0"/>
                  </a:outerShdw>
                </a:effectLst>
                <a:latin typeface="+mj-lt"/>
                <a:ea typeface="+mj-ea"/>
                <a:cs typeface="+mj-cs"/>
              </a:rPr>
              <a:t>Case 2</a:t>
            </a:r>
            <a:endParaRPr lang="en-GB" sz="2200" b="1" cap="small" dirty="0">
              <a:solidFill>
                <a:srgbClr val="9A001D"/>
              </a:solidFill>
              <a:effectLst>
                <a:outerShdw blurRad="38100" dist="38100" dir="2700000" algn="tl">
                  <a:srgbClr val="C0C0C0"/>
                </a:outerShdw>
              </a:effectLst>
              <a:latin typeface="+mj-lt"/>
              <a:ea typeface="+mj-ea"/>
              <a:cs typeface="+mj-cs"/>
            </a:endParaRPr>
          </a:p>
          <a:p>
            <a:pPr marL="88900" lvl="1" indent="0" algn="just">
              <a:buNone/>
            </a:pPr>
            <a:r>
              <a:rPr lang="en-GB" sz="1800" dirty="0" smtClean="0">
                <a:solidFill>
                  <a:srgbClr val="2D5EC1"/>
                </a:solidFill>
              </a:rPr>
              <a:t>Participant </a:t>
            </a:r>
            <a:r>
              <a:rPr lang="en-GB" sz="1800" dirty="0">
                <a:solidFill>
                  <a:srgbClr val="2D5EC1"/>
                </a:solidFill>
              </a:rPr>
              <a:t>from Madrid takes part in </a:t>
            </a:r>
            <a:r>
              <a:rPr lang="en-GB" sz="1800" dirty="0" smtClean="0">
                <a:solidFill>
                  <a:srgbClr val="2D5EC1"/>
                </a:solidFill>
              </a:rPr>
              <a:t>activities first in Rome and then in Kiev </a:t>
            </a:r>
            <a:r>
              <a:rPr lang="en-GB" sz="1800" dirty="0">
                <a:solidFill>
                  <a:srgbClr val="2D5EC1"/>
                </a:solidFill>
              </a:rPr>
              <a:t>(circular travel</a:t>
            </a:r>
            <a:r>
              <a:rPr lang="en-GB" sz="1800" dirty="0" smtClean="0">
                <a:solidFill>
                  <a:srgbClr val="2D5EC1"/>
                </a:solidFill>
              </a:rPr>
              <a:t>)* </a:t>
            </a:r>
            <a:endParaRPr lang="en-GB" sz="1800" dirty="0">
              <a:solidFill>
                <a:srgbClr val="2D5EC1"/>
              </a:solidFill>
            </a:endParaRPr>
          </a:p>
          <a:p>
            <a:pPr marL="88900" lvl="1" indent="0" algn="just">
              <a:buNone/>
            </a:pPr>
            <a:endParaRPr lang="en-GB" sz="1800" dirty="0">
              <a:solidFill>
                <a:srgbClr val="2D5EC1"/>
              </a:solidFill>
            </a:endParaRPr>
          </a:p>
          <a:p>
            <a:pPr marL="88900" lvl="1" indent="0" algn="just">
              <a:buNone/>
            </a:pPr>
            <a:r>
              <a:rPr lang="en-GB" sz="1300" dirty="0">
                <a:solidFill>
                  <a:srgbClr val="2D5EC1"/>
                </a:solidFill>
              </a:rPr>
              <a:t> </a:t>
            </a:r>
            <a:r>
              <a:rPr lang="en-GB" sz="1400" dirty="0">
                <a:solidFill>
                  <a:srgbClr val="2D5EC1"/>
                </a:solidFill>
              </a:rPr>
              <a:t>Madrid - Rome (1365 Km):         unit cost (distance band 500/1999 Km): 275 €</a:t>
            </a:r>
          </a:p>
          <a:p>
            <a:pPr lvl="1"/>
            <a:r>
              <a:rPr lang="en-GB" sz="1400" dirty="0">
                <a:solidFill>
                  <a:schemeClr val="tx1"/>
                </a:solidFill>
              </a:rPr>
              <a:t>+</a:t>
            </a:r>
          </a:p>
          <a:p>
            <a:pPr marL="57150" indent="0">
              <a:buNone/>
            </a:pPr>
            <a:r>
              <a:rPr lang="en-GB" sz="1400" dirty="0" smtClean="0">
                <a:solidFill>
                  <a:srgbClr val="2D5EC1"/>
                </a:solidFill>
              </a:rPr>
              <a:t>  Rome </a:t>
            </a:r>
            <a:r>
              <a:rPr lang="en-GB" sz="1400" dirty="0">
                <a:solidFill>
                  <a:srgbClr val="2D5EC1"/>
                </a:solidFill>
              </a:rPr>
              <a:t>– Kiev (1680 Km):          unit cost (distance band 500/1999 Km): 275 </a:t>
            </a:r>
            <a:r>
              <a:rPr lang="en-GB" sz="1400" dirty="0" smtClean="0">
                <a:solidFill>
                  <a:srgbClr val="2D5EC1"/>
                </a:solidFill>
              </a:rPr>
              <a:t>€</a:t>
            </a:r>
          </a:p>
          <a:p>
            <a:pPr marL="57150" indent="0">
              <a:buNone/>
            </a:pPr>
            <a:r>
              <a:rPr lang="en-GB" sz="1400" dirty="0">
                <a:solidFill>
                  <a:srgbClr val="2D5EC1"/>
                </a:solidFill>
              </a:rPr>
              <a:t>	</a:t>
            </a:r>
            <a:r>
              <a:rPr lang="en-GB" sz="1400" dirty="0" smtClean="0">
                <a:solidFill>
                  <a:srgbClr val="2D5EC1"/>
                </a:solidFill>
              </a:rPr>
              <a:t>						</a:t>
            </a:r>
          </a:p>
          <a:p>
            <a:pPr marL="57150" indent="0">
              <a:buNone/>
            </a:pPr>
            <a:r>
              <a:rPr lang="en-GB" sz="1400" dirty="0">
                <a:solidFill>
                  <a:srgbClr val="2D5EC1"/>
                </a:solidFill>
              </a:rPr>
              <a:t>	</a:t>
            </a:r>
            <a:r>
              <a:rPr lang="en-GB" sz="1400" dirty="0" smtClean="0">
                <a:solidFill>
                  <a:srgbClr val="2D5EC1"/>
                </a:solidFill>
              </a:rPr>
              <a:t>						   = 550€</a:t>
            </a:r>
            <a:endParaRPr lang="en-GB" sz="1300" dirty="0">
              <a:solidFill>
                <a:schemeClr val="tx1"/>
              </a:solidFill>
            </a:endParaRPr>
          </a:p>
          <a:p>
            <a:pPr lvl="1"/>
            <a:endParaRPr lang="en-GB" sz="1300" dirty="0">
              <a:solidFill>
                <a:schemeClr val="tx1"/>
              </a:solidFill>
            </a:endParaRPr>
          </a:p>
          <a:p>
            <a:pPr marL="3175"/>
            <a:r>
              <a:rPr lang="en-GB" sz="1500" i="1" dirty="0" smtClean="0">
                <a:solidFill>
                  <a:srgbClr val="0F5494"/>
                </a:solidFill>
                <a:latin typeface="Verdana" pitchFamily="34" charset="0"/>
              </a:rPr>
              <a:t>* Not applicable to flights with a stop-over</a:t>
            </a:r>
            <a:endParaRPr lang="en-GB" sz="1500" i="1" dirty="0">
              <a:solidFill>
                <a:srgbClr val="0F5494"/>
              </a:solidFill>
              <a:latin typeface="Verdana" pitchFamily="34" charset="0"/>
            </a:endParaRPr>
          </a:p>
        </p:txBody>
      </p:sp>
      <p:sp>
        <p:nvSpPr>
          <p:cNvPr id="6" name="Right Arrow 5"/>
          <p:cNvSpPr/>
          <p:nvPr/>
        </p:nvSpPr>
        <p:spPr bwMode="auto">
          <a:xfrm>
            <a:off x="3157670" y="3212976"/>
            <a:ext cx="265059"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140750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124744"/>
            <a:ext cx="8229600" cy="1008112"/>
          </a:xfrm>
        </p:spPr>
        <p:txBody>
          <a:bodyPr/>
          <a:lstStyle/>
          <a:p>
            <a:pPr algn="ctr"/>
            <a:r>
              <a:rPr lang="en-GB" sz="2400" kern="1200" cap="small" dirty="0">
                <a:solidFill>
                  <a:srgbClr val="9A001D"/>
                </a:solidFill>
                <a:effectLst>
                  <a:outerShdw blurRad="38100" dist="38100" dir="2700000" algn="tl">
                    <a:srgbClr val="C0C0C0"/>
                  </a:outerShdw>
                </a:effectLst>
              </a:rPr>
              <a:t>TRAVEL COSTS</a:t>
            </a:r>
            <a:br>
              <a:rPr lang="en-GB" sz="2400" kern="1200" cap="small" dirty="0">
                <a:solidFill>
                  <a:srgbClr val="9A001D"/>
                </a:solidFill>
                <a:effectLst>
                  <a:outerShdw blurRad="38100" dist="38100" dir="2700000" algn="tl">
                    <a:srgbClr val="C0C0C0"/>
                  </a:outerShdw>
                </a:effectLst>
              </a:rPr>
            </a:br>
            <a:r>
              <a:rPr lang="en-GB" sz="1800" b="0" dirty="0" smtClean="0"/>
              <a:t>4 meetings, 25 participants each, destination 2500 km =360 €</a:t>
            </a:r>
            <a:endParaRPr lang="en-US" altLang="en-US" sz="1800" b="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36</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3368313130"/>
              </p:ext>
            </p:extLst>
          </p:nvPr>
        </p:nvGraphicFramePr>
        <p:xfrm>
          <a:off x="395536" y="2132856"/>
          <a:ext cx="8136903" cy="4248334"/>
        </p:xfrm>
        <a:graphic>
          <a:graphicData uri="http://schemas.openxmlformats.org/drawingml/2006/table">
            <a:tbl>
              <a:tblPr firstRow="1" firstCol="1" bandRow="1">
                <a:tableStyleId>{5C22544A-7EE6-4342-B048-85BDC9FD1C3A}</a:tableStyleId>
              </a:tblPr>
              <a:tblGrid>
                <a:gridCol w="1553579"/>
                <a:gridCol w="1475487"/>
                <a:gridCol w="1723462"/>
                <a:gridCol w="1656184"/>
                <a:gridCol w="1728191"/>
              </a:tblGrid>
              <a:tr h="600757">
                <a:tc>
                  <a:txBody>
                    <a:bodyPr/>
                    <a:lstStyle/>
                    <a:p>
                      <a:endParaRPr lang="en-GB" sz="1800" dirty="0">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800" dirty="0" smtClean="0">
                          <a:solidFill>
                            <a:schemeClr val="tx1"/>
                          </a:solidFill>
                          <a:latin typeface="Verdana" pitchFamily="34" charset="0"/>
                          <a:ea typeface="Verdana" pitchFamily="34" charset="0"/>
                          <a:cs typeface="Verdana" pitchFamily="34" charset="0"/>
                        </a:rPr>
                        <a:t>EACEA</a:t>
                      </a:r>
                    </a:p>
                    <a:p>
                      <a:pPr algn="ctr"/>
                      <a:r>
                        <a:rPr lang="fr-BE" sz="1800" dirty="0" smtClean="0">
                          <a:solidFill>
                            <a:schemeClr val="tx1"/>
                          </a:solidFill>
                          <a:latin typeface="Verdana" pitchFamily="34" charset="0"/>
                          <a:ea typeface="Verdana" pitchFamily="34" charset="0"/>
                          <a:cs typeface="Verdana" pitchFamily="34" charset="0"/>
                        </a:rPr>
                        <a:t>Unit </a:t>
                      </a:r>
                      <a:r>
                        <a:rPr lang="fr-BE" sz="1800" dirty="0" err="1" smtClean="0">
                          <a:solidFill>
                            <a:schemeClr val="tx1"/>
                          </a:solidFill>
                          <a:latin typeface="Verdana" pitchFamily="34" charset="0"/>
                          <a:ea typeface="Verdana" pitchFamily="34" charset="0"/>
                          <a:cs typeface="Verdana" pitchFamily="34" charset="0"/>
                        </a:rPr>
                        <a:t>costs</a:t>
                      </a:r>
                      <a:endParaRPr lang="en-GB" sz="1800" dirty="0">
                        <a:solidFill>
                          <a:schemeClr val="tx1"/>
                        </a:solidFill>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0" i="1" u="none" strike="noStrike" dirty="0" smtClean="0">
                          <a:solidFill>
                            <a:srgbClr val="FF0000"/>
                          </a:solidFill>
                          <a:effectLst/>
                          <a:latin typeface="Verdana" pitchFamily="34" charset="0"/>
                          <a:ea typeface="Verdana" pitchFamily="34" charset="0"/>
                          <a:cs typeface="Verdana" pitchFamily="34" charset="0"/>
                        </a:rPr>
                        <a:t>Real </a:t>
                      </a:r>
                      <a:r>
                        <a:rPr lang="fr-BE" sz="1800" b="0" i="1" u="none" strike="noStrike" dirty="0" err="1" smtClean="0">
                          <a:solidFill>
                            <a:srgbClr val="FF0000"/>
                          </a:solidFill>
                          <a:effectLst/>
                          <a:latin typeface="Verdana" pitchFamily="34" charset="0"/>
                          <a:ea typeface="Verdana" pitchFamily="34" charset="0"/>
                          <a:cs typeface="Verdana" pitchFamily="34" charset="0"/>
                        </a:rPr>
                        <a:t>costs</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0" i="1" u="none" strike="noStrike" dirty="0" err="1" smtClean="0">
                          <a:solidFill>
                            <a:srgbClr val="FF0000"/>
                          </a:solidFill>
                          <a:effectLst/>
                          <a:latin typeface="Verdana" pitchFamily="34" charset="0"/>
                          <a:ea typeface="Verdana" pitchFamily="34" charset="0"/>
                          <a:cs typeface="Verdana" pitchFamily="34" charset="0"/>
                        </a:rPr>
                        <a:t>Methodology</a:t>
                      </a:r>
                      <a:r>
                        <a:rPr lang="fr-BE" sz="1800" b="0" i="1" u="none" strike="noStrike" baseline="0" dirty="0" smtClean="0">
                          <a:solidFill>
                            <a:srgbClr val="FF0000"/>
                          </a:solidFill>
                          <a:effectLst/>
                          <a:latin typeface="Verdana" pitchFamily="34" charset="0"/>
                          <a:ea typeface="Verdana" pitchFamily="34" charset="0"/>
                          <a:cs typeface="Verdana" pitchFamily="34" charset="0"/>
                        </a:rPr>
                        <a:t> </a:t>
                      </a:r>
                      <a:r>
                        <a:rPr lang="fr-BE" sz="1800" b="0" i="1" u="none" strike="noStrike" baseline="0" dirty="0" err="1" smtClean="0">
                          <a:solidFill>
                            <a:srgbClr val="FF0000"/>
                          </a:solidFill>
                          <a:effectLst/>
                          <a:latin typeface="Verdana" pitchFamily="34" charset="0"/>
                          <a:ea typeface="Verdana" pitchFamily="34" charset="0"/>
                          <a:cs typeface="Verdana" pitchFamily="34" charset="0"/>
                        </a:rPr>
                        <a:t>applied</a:t>
                      </a:r>
                      <a:r>
                        <a:rPr lang="fr-BE" sz="1800" b="0" i="1" u="none" strike="noStrike" baseline="0" dirty="0" smtClean="0">
                          <a:solidFill>
                            <a:srgbClr val="FF0000"/>
                          </a:solidFill>
                          <a:effectLst/>
                          <a:latin typeface="Verdana" pitchFamily="34" charset="0"/>
                          <a:ea typeface="Verdana" pitchFamily="34" charset="0"/>
                          <a:cs typeface="Verdana" pitchFamily="34" charset="0"/>
                        </a:rPr>
                        <a:t> </a:t>
                      </a:r>
                      <a:r>
                        <a:rPr lang="fr-BE" sz="1800" b="0" i="1" u="none" strike="noStrike" baseline="0" dirty="0" err="1" smtClean="0">
                          <a:solidFill>
                            <a:srgbClr val="FF0000"/>
                          </a:solidFill>
                          <a:effectLst/>
                          <a:latin typeface="Verdana" pitchFamily="34" charset="0"/>
                          <a:ea typeface="Verdana" pitchFamily="34" charset="0"/>
                          <a:cs typeface="Verdana" pitchFamily="34" charset="0"/>
                        </a:rPr>
                        <a:t>within</a:t>
                      </a:r>
                      <a:r>
                        <a:rPr lang="fr-BE" sz="1800" b="0" i="1" u="none" strike="noStrike" baseline="0" dirty="0" smtClean="0">
                          <a:solidFill>
                            <a:srgbClr val="FF0000"/>
                          </a:solidFill>
                          <a:effectLst/>
                          <a:latin typeface="Verdana" pitchFamily="34" charset="0"/>
                          <a:ea typeface="Verdana" pitchFamily="34" charset="0"/>
                          <a:cs typeface="Verdana" pitchFamily="34" charset="0"/>
                        </a:rPr>
                        <a:t> consortium</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i="1" u="none" strike="noStrike" dirty="0" smtClean="0">
                          <a:solidFill>
                            <a:srgbClr val="FF0000"/>
                          </a:solidFill>
                          <a:effectLst/>
                          <a:latin typeface="Verdana" pitchFamily="34" charset="0"/>
                          <a:ea typeface="Verdana" pitchFamily="34" charset="0"/>
                          <a:cs typeface="Verdana" pitchFamily="34" charset="0"/>
                        </a:rPr>
                        <a:t>Balance </a:t>
                      </a:r>
                    </a:p>
                    <a:p>
                      <a:pPr marL="0" marR="0" indent="0" algn="ctr" defTabSz="914400" rtl="0" eaLnBrk="1" fontAlgn="b" latinLnBrk="0" hangingPunct="1">
                        <a:lnSpc>
                          <a:spcPct val="100000"/>
                        </a:lnSpc>
                        <a:spcBef>
                          <a:spcPts val="0"/>
                        </a:spcBef>
                        <a:spcAft>
                          <a:spcPts val="0"/>
                        </a:spcAft>
                        <a:buClrTx/>
                        <a:buSzTx/>
                        <a:buFontTx/>
                        <a:buNone/>
                        <a:tabLst/>
                        <a:defRPr/>
                      </a:pPr>
                      <a:r>
                        <a:rPr lang="en-GB" sz="1800" i="1" u="none" strike="noStrike" dirty="0" smtClean="0">
                          <a:solidFill>
                            <a:srgbClr val="FF0000"/>
                          </a:solidFill>
                          <a:effectLst/>
                          <a:latin typeface="Verdana" pitchFamily="34" charset="0"/>
                          <a:ea typeface="Verdana" pitchFamily="34" charset="0"/>
                          <a:cs typeface="Verdana" pitchFamily="34" charset="0"/>
                        </a:rPr>
                        <a:t>(UC-RC)</a:t>
                      </a:r>
                      <a:endParaRPr lang="en-GB" sz="1800" b="0" i="1" u="none" strike="noStrike" dirty="0" smtClean="0">
                        <a:solidFill>
                          <a:srgbClr val="FF0000"/>
                        </a:solidFill>
                        <a:effectLst/>
                        <a:latin typeface="Verdana" pitchFamily="34" charset="0"/>
                        <a:ea typeface="Verdana" pitchFamily="34" charset="0"/>
                        <a:cs typeface="Verdana" pitchFamily="34" charset="0"/>
                      </a:endParaRPr>
                    </a:p>
                    <a:p>
                      <a:pPr algn="ctr" fontAlgn="b"/>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1</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310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2</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520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3</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200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a:solidFill>
                            <a:schemeClr val="tx1"/>
                          </a:solidFill>
                          <a:effectLst/>
                          <a:latin typeface="Verdana" pitchFamily="34" charset="0"/>
                          <a:ea typeface="Verdana" pitchFamily="34" charset="0"/>
                          <a:cs typeface="Verdana" pitchFamily="34" charset="0"/>
                        </a:rPr>
                        <a:t>…</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r>
                        <a:rPr lang="en-GB"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100</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r>
                        <a:rPr lang="en-GB" sz="1800" b="1" i="1" u="none" strike="noStrike" dirty="0" smtClean="0">
                          <a:solidFill>
                            <a:schemeClr val="tx1"/>
                          </a:solidFill>
                          <a:effectLst/>
                          <a:latin typeface="Verdana" pitchFamily="34" charset="0"/>
                          <a:ea typeface="Verdana" pitchFamily="34" charset="0"/>
                          <a:cs typeface="Verdana" pitchFamily="34" charset="0"/>
                        </a:rPr>
                        <a:t>300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61368">
                <a:tc>
                  <a:txBody>
                    <a:bodyPr/>
                    <a:lstStyle/>
                    <a:p>
                      <a:pPr algn="ctr" fontAlgn="b"/>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72767">
                <a:tc>
                  <a:txBody>
                    <a:bodyPr/>
                    <a:lstStyle/>
                    <a:p>
                      <a:pPr algn="ctr" fontAlgn="b"/>
                      <a:r>
                        <a:rPr lang="en-GB" sz="1800" i="1" u="none" strike="noStrike" dirty="0">
                          <a:solidFill>
                            <a:srgbClr val="FF0000"/>
                          </a:solidFill>
                          <a:effectLst/>
                          <a:latin typeface="Verdana" pitchFamily="34" charset="0"/>
                          <a:ea typeface="Verdana" pitchFamily="34" charset="0"/>
                          <a:cs typeface="Verdana" pitchFamily="34" charset="0"/>
                        </a:rPr>
                        <a:t>scenario 1 </a:t>
                      </a:r>
                      <a:r>
                        <a:rPr lang="en-GB" sz="1800" i="1" u="none" strike="noStrike" dirty="0" smtClean="0">
                          <a:solidFill>
                            <a:srgbClr val="FF0000"/>
                          </a:solidFill>
                          <a:effectLst/>
                          <a:latin typeface="Verdana" pitchFamily="34" charset="0"/>
                          <a:ea typeface="Verdana" pitchFamily="34" charset="0"/>
                          <a:cs typeface="Verdana" pitchFamily="34" charset="0"/>
                        </a:rPr>
                        <a:t>TOTAL</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36.000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rgbClr val="FF0000"/>
                          </a:solidFill>
                          <a:effectLst/>
                          <a:latin typeface="Verdana" pitchFamily="34" charset="0"/>
                          <a:ea typeface="Verdana" pitchFamily="34" charset="0"/>
                          <a:cs typeface="Verdana" pitchFamily="34" charset="0"/>
                        </a:rPr>
                        <a:t>37.000</a:t>
                      </a:r>
                      <a:endParaRPr lang="en-GB" sz="1800" b="1"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rgbClr val="FF0000"/>
                          </a:solidFill>
                          <a:effectLst/>
                          <a:latin typeface="Verdana" pitchFamily="34" charset="0"/>
                          <a:ea typeface="Verdana" pitchFamily="34" charset="0"/>
                          <a:cs typeface="Verdana"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762">
                <a:tc>
                  <a:txBody>
                    <a:bodyPr/>
                    <a:lstStyle/>
                    <a:p>
                      <a:pPr algn="ctr" fontAlgn="b"/>
                      <a:r>
                        <a:rPr lang="en-GB" sz="1800" i="1" u="none" strike="noStrike" dirty="0">
                          <a:solidFill>
                            <a:srgbClr val="00B050"/>
                          </a:solidFill>
                          <a:effectLst/>
                          <a:latin typeface="Verdana" pitchFamily="34" charset="0"/>
                          <a:ea typeface="Verdana" pitchFamily="34" charset="0"/>
                          <a:cs typeface="Verdana" pitchFamily="34" charset="0"/>
                        </a:rPr>
                        <a:t>scenario 2 </a:t>
                      </a:r>
                      <a:r>
                        <a:rPr lang="en-GB" sz="1800" i="1" u="none" strike="noStrike" dirty="0" smtClean="0">
                          <a:solidFill>
                            <a:srgbClr val="00B050"/>
                          </a:solidFill>
                          <a:effectLst/>
                          <a:latin typeface="Verdana" pitchFamily="34" charset="0"/>
                          <a:ea typeface="Verdana" pitchFamily="34" charset="0"/>
                          <a:cs typeface="Verdana" pitchFamily="34" charset="0"/>
                        </a:rPr>
                        <a:t>TOTAL</a:t>
                      </a:r>
                      <a:endParaRPr lang="en-GB" sz="1800" b="0"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36.000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rgbClr val="00B050"/>
                          </a:solidFill>
                          <a:effectLst/>
                          <a:latin typeface="Verdana" pitchFamily="34" charset="0"/>
                          <a:ea typeface="Verdana" pitchFamily="34" charset="0"/>
                          <a:cs typeface="Verdana" pitchFamily="34" charset="0"/>
                        </a:rPr>
                        <a:t>35.000</a:t>
                      </a:r>
                      <a:endParaRPr lang="en-GB" sz="1800" b="1"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rgbClr val="00B050"/>
                          </a:solidFill>
                          <a:effectLst/>
                          <a:latin typeface="Verdana" pitchFamily="34" charset="0"/>
                          <a:ea typeface="Verdana" pitchFamily="34" charset="0"/>
                          <a:cs typeface="Verdana" pitchFamily="34" charset="0"/>
                        </a:rPr>
                        <a:t>+1.000</a:t>
                      </a:r>
                      <a:endParaRPr lang="en-GB" sz="1800" b="1"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0212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400" kern="1200" cap="small" dirty="0">
                <a:solidFill>
                  <a:srgbClr val="9A001D"/>
                </a:solidFill>
                <a:effectLst>
                  <a:outerShdw blurRad="38100" dist="38100" dir="2700000" algn="tl">
                    <a:srgbClr val="C0C0C0"/>
                  </a:outerShdw>
                </a:effectLst>
              </a:rPr>
              <a:t>Costs of </a:t>
            </a:r>
            <a:r>
              <a:rPr lang="en-GB" sz="2400" kern="1200" cap="small" dirty="0" smtClean="0">
                <a:solidFill>
                  <a:srgbClr val="9A001D"/>
                </a:solidFill>
                <a:effectLst>
                  <a:outerShdw blurRad="38100" dist="38100" dir="2700000" algn="tl">
                    <a:srgbClr val="C0C0C0"/>
                  </a:outerShdw>
                </a:effectLst>
              </a:rPr>
              <a:t>stay: </a:t>
            </a:r>
            <a:r>
              <a:rPr lang="en-GB" sz="2400" kern="1200" cap="small" dirty="0">
                <a:solidFill>
                  <a:srgbClr val="9A001D"/>
                </a:solidFill>
                <a:effectLst>
                  <a:outerShdw blurRad="38100" dist="38100" dir="2700000" algn="tl">
                    <a:srgbClr val="C0C0C0"/>
                  </a:outerShdw>
                </a:effectLst>
              </a:rPr>
              <a:t>specific rules</a:t>
            </a:r>
            <a:r>
              <a:rPr lang="en-GB" sz="2300" dirty="0">
                <a:solidFill>
                  <a:srgbClr val="FF0000"/>
                </a:solidFill>
              </a:rPr>
              <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700808"/>
            <a:ext cx="8229600" cy="4680519"/>
          </a:xfrm>
        </p:spPr>
        <p:txBody>
          <a:bodyPr/>
          <a:lstStyle/>
          <a:p>
            <a:pPr marL="88900" lvl="1" indent="0" algn="just">
              <a:buNone/>
            </a:pPr>
            <a:endParaRPr lang="en-GB" sz="1400" b="0" dirty="0" smtClean="0"/>
          </a:p>
          <a:p>
            <a:pPr marL="88900" lvl="1" indent="0" algn="just">
              <a:buNone/>
            </a:pPr>
            <a:endParaRPr lang="en-GB" sz="1400" b="0" dirty="0"/>
          </a:p>
          <a:p>
            <a:pPr marL="88900" lvl="1" indent="0" algn="just">
              <a:buNone/>
            </a:pPr>
            <a:endParaRPr lang="en-GB" sz="1400" b="0" dirty="0" smtClean="0"/>
          </a:p>
          <a:p>
            <a:pPr marL="88900" lvl="1" indent="0" algn="just">
              <a:buNone/>
            </a:pPr>
            <a:endParaRPr lang="en-GB" sz="1400" b="0" dirty="0"/>
          </a:p>
          <a:p>
            <a:pPr marL="88900" lvl="1" indent="0" algn="just">
              <a:buNone/>
            </a:pPr>
            <a:endParaRPr lang="en-GB" sz="1200" dirty="0" smtClean="0"/>
          </a:p>
          <a:p>
            <a:pPr marL="0" indent="0" algn="ctr">
              <a:buNone/>
            </a:pPr>
            <a:endParaRPr lang="en-GB" sz="1400" b="1" i="0" dirty="0" smtClean="0"/>
          </a:p>
          <a:p>
            <a:pPr marL="0" indent="0" algn="ctr">
              <a:buNone/>
            </a:pPr>
            <a:endParaRPr lang="en-GB" sz="1400" b="1" i="0" dirty="0"/>
          </a:p>
          <a:p>
            <a:pPr marL="0" indent="0">
              <a:buNone/>
            </a:pPr>
            <a:r>
              <a:rPr lang="en-GB" sz="1400" b="1" i="0" dirty="0" smtClean="0"/>
              <a:t>Calculation: </a:t>
            </a:r>
          </a:p>
          <a:p>
            <a:pPr marL="0" indent="0">
              <a:buNone/>
            </a:pPr>
            <a:endParaRPr lang="en-GB" sz="1400" b="1" i="0" dirty="0" smtClean="0"/>
          </a:p>
          <a:p>
            <a:pPr marL="0" indent="0">
              <a:buNone/>
            </a:pPr>
            <a:r>
              <a:rPr lang="en-GB" sz="1400" b="1" i="0" dirty="0" smtClean="0"/>
              <a:t>number of days </a:t>
            </a:r>
            <a:r>
              <a:rPr lang="en-GB" sz="1400" b="1" i="0" dirty="0"/>
              <a:t>of </a:t>
            </a:r>
            <a:r>
              <a:rPr lang="en-GB" sz="1400" b="1" i="0" dirty="0" smtClean="0"/>
              <a:t>activities (</a:t>
            </a:r>
            <a:r>
              <a:rPr lang="en-GB" sz="1400" b="1" i="0" dirty="0"/>
              <a:t>including travel) </a:t>
            </a:r>
            <a:r>
              <a:rPr lang="en-GB" sz="1400" b="1" dirty="0" smtClean="0"/>
              <a:t>= </a:t>
            </a:r>
            <a:r>
              <a:rPr lang="en-GB" sz="1400" b="1" i="0" dirty="0" smtClean="0"/>
              <a:t>Number </a:t>
            </a:r>
            <a:r>
              <a:rPr lang="en-GB" sz="1400" b="1" i="0" dirty="0"/>
              <a:t>of unit </a:t>
            </a:r>
            <a:r>
              <a:rPr lang="en-GB" sz="1400" b="1" i="0" dirty="0" smtClean="0"/>
              <a:t>costs</a:t>
            </a:r>
          </a:p>
          <a:p>
            <a:pPr marL="0" indent="0" algn="ctr">
              <a:buNone/>
            </a:pPr>
            <a:endParaRPr lang="en-GB" sz="1400" dirty="0" smtClean="0"/>
          </a:p>
          <a:p>
            <a:pPr marL="0" indent="0" algn="ctr">
              <a:buNone/>
            </a:pPr>
            <a:r>
              <a:rPr lang="en-GB" sz="1400" dirty="0" smtClean="0"/>
              <a:t>Unit </a:t>
            </a:r>
            <a:r>
              <a:rPr lang="en-GB" sz="1400" dirty="0"/>
              <a:t>costs for </a:t>
            </a:r>
            <a:r>
              <a:rPr lang="en-GB" sz="1400" b="1" dirty="0"/>
              <a:t>staff</a:t>
            </a:r>
            <a:r>
              <a:rPr lang="en-GB" sz="1400" dirty="0"/>
              <a:t>              unit costs for </a:t>
            </a:r>
            <a:r>
              <a:rPr lang="en-GB" sz="1400" b="1" dirty="0"/>
              <a:t>students</a:t>
            </a:r>
          </a:p>
          <a:p>
            <a:pPr marL="0" indent="0" algn="ctr">
              <a:buNone/>
            </a:pPr>
            <a:endParaRPr lang="en-GB" sz="1400" b="1" dirty="0"/>
          </a:p>
          <a:p>
            <a:pPr marL="0" indent="0">
              <a:buNone/>
            </a:pPr>
            <a:endParaRPr lang="en-GB" sz="1400" b="1" i="0" dirty="0" smtClean="0"/>
          </a:p>
          <a:p>
            <a:pPr marL="0" indent="0" algn="ctr">
              <a:buNone/>
            </a:pPr>
            <a:endParaRPr lang="en-GB" sz="1400" dirty="0" smtClean="0"/>
          </a:p>
          <a:p>
            <a:pPr marL="0" indent="0" algn="ctr">
              <a:buNone/>
            </a:pPr>
            <a:endParaRPr lang="en-GB" sz="1400" b="1" dirty="0"/>
          </a:p>
          <a:p>
            <a:pPr marL="0" indent="0">
              <a:buNone/>
            </a:pPr>
            <a:endParaRPr lang="en-GB" sz="1400" b="1" i="0" dirty="0"/>
          </a:p>
          <a:p>
            <a:pPr marL="0" lvl="0" indent="0">
              <a:buNone/>
            </a:pPr>
            <a:r>
              <a:rPr lang="en-GB" sz="1400" b="1" dirty="0" smtClean="0"/>
              <a:t>	Staff:</a:t>
            </a:r>
            <a:r>
              <a:rPr lang="en-GB" sz="1400" dirty="0" smtClean="0"/>
              <a:t> </a:t>
            </a:r>
            <a:r>
              <a:rPr lang="en-GB" sz="1400" dirty="0"/>
              <a:t>up to </a:t>
            </a:r>
            <a:r>
              <a:rPr lang="en-GB" sz="1400" dirty="0" smtClean="0"/>
              <a:t>14</a:t>
            </a:r>
            <a:r>
              <a:rPr lang="en-GB" sz="1400" baseline="30000" dirty="0" smtClean="0"/>
              <a:t>th</a:t>
            </a:r>
            <a:r>
              <a:rPr lang="en-GB" sz="1400" dirty="0" smtClean="0"/>
              <a:t> day/between 15</a:t>
            </a:r>
            <a:r>
              <a:rPr lang="en-GB" sz="1400" baseline="30000" dirty="0" smtClean="0"/>
              <a:t>th</a:t>
            </a:r>
            <a:r>
              <a:rPr lang="en-GB" sz="1400" dirty="0" smtClean="0"/>
              <a:t> </a:t>
            </a:r>
            <a:r>
              <a:rPr lang="en-GB" sz="1400" dirty="0"/>
              <a:t>and 60</a:t>
            </a:r>
            <a:r>
              <a:rPr lang="en-GB" sz="1400" baseline="30000" dirty="0"/>
              <a:t>th</a:t>
            </a:r>
            <a:r>
              <a:rPr lang="en-GB" sz="1400" dirty="0"/>
              <a:t> </a:t>
            </a:r>
            <a:r>
              <a:rPr lang="en-GB" sz="1400" dirty="0" smtClean="0"/>
              <a:t>day/between </a:t>
            </a:r>
            <a:r>
              <a:rPr lang="en-GB" sz="1400" dirty="0"/>
              <a:t>61</a:t>
            </a:r>
            <a:r>
              <a:rPr lang="en-GB" sz="1400" baseline="30000" dirty="0"/>
              <a:t>st</a:t>
            </a:r>
            <a:r>
              <a:rPr lang="en-GB" sz="1400" dirty="0"/>
              <a:t> day and up to 3 </a:t>
            </a:r>
            <a:r>
              <a:rPr lang="en-GB" sz="1400" dirty="0" smtClean="0"/>
              <a:t>	months</a:t>
            </a:r>
          </a:p>
          <a:p>
            <a:pPr marL="0" lvl="0" indent="0">
              <a:buNone/>
            </a:pPr>
            <a:endParaRPr lang="en-GB" sz="1400" dirty="0" smtClean="0"/>
          </a:p>
          <a:p>
            <a:pPr marL="0" lvl="0" indent="0">
              <a:buNone/>
            </a:pPr>
            <a:r>
              <a:rPr lang="en-GB" sz="1400" dirty="0" smtClean="0"/>
              <a:t>	</a:t>
            </a:r>
            <a:endParaRPr lang="en-GB" sz="1400" b="1" dirty="0" smtClean="0">
              <a:solidFill>
                <a:srgbClr val="FF0000"/>
              </a:solidFill>
            </a:endParaRPr>
          </a:p>
          <a:p>
            <a:pPr marL="0" lvl="0" indent="0" algn="ctr">
              <a:buNone/>
            </a:pPr>
            <a:endParaRPr lang="en-GB" sz="1400" b="1" dirty="0" smtClean="0">
              <a:solidFill>
                <a:srgbClr val="FF0000"/>
              </a:solidFill>
            </a:endParaRPr>
          </a:p>
          <a:p>
            <a:endParaRPr lang="en-GB" sz="1400" dirty="0"/>
          </a:p>
        </p:txBody>
      </p:sp>
      <p:sp>
        <p:nvSpPr>
          <p:cNvPr id="2" name="Not Equal 1"/>
          <p:cNvSpPr/>
          <p:nvPr/>
        </p:nvSpPr>
        <p:spPr bwMode="auto">
          <a:xfrm>
            <a:off x="4151387" y="4510633"/>
            <a:ext cx="576064" cy="288032"/>
          </a:xfrm>
          <a:prstGeom prst="mathNotEqual">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endParaRPr lang="en-GB" altLang="en-US" dirty="0" smtClean="0"/>
          </a:p>
          <a:p>
            <a:fld id="{14F0E55B-1EBF-4C63-9883-404455EB20A7}" type="slidenum">
              <a:rPr lang="en-GB" altLang="en-US" smtClean="0"/>
              <a:pPr/>
              <a:t>37</a:t>
            </a:fld>
            <a:endParaRPr lang="en-GB"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4610">
            <a:off x="7116733" y="304295"/>
            <a:ext cx="1672872" cy="153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 Diagonal Corner Rectangle 6"/>
          <p:cNvSpPr/>
          <p:nvPr/>
        </p:nvSpPr>
        <p:spPr bwMode="auto">
          <a:xfrm>
            <a:off x="755576" y="1894039"/>
            <a:ext cx="7920880" cy="94093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indent="0" algn="just">
              <a:buNone/>
            </a:pPr>
            <a:r>
              <a:rPr lang="en-GB" sz="1600" dirty="0" smtClean="0">
                <a:solidFill>
                  <a:srgbClr val="0F5494"/>
                </a:solidFill>
              </a:rPr>
              <a:t>Staff/students activities </a:t>
            </a:r>
            <a:r>
              <a:rPr lang="en-GB" sz="1600" dirty="0">
                <a:solidFill>
                  <a:srgbClr val="0F5494"/>
                </a:solidFill>
              </a:rPr>
              <a:t>outside city </a:t>
            </a:r>
            <a:r>
              <a:rPr lang="en-GB" sz="1600" dirty="0" smtClean="0">
                <a:solidFill>
                  <a:srgbClr val="0F5494"/>
                </a:solidFill>
              </a:rPr>
              <a:t>of their </a:t>
            </a:r>
            <a:r>
              <a:rPr lang="en-GB" sz="1600" dirty="0">
                <a:solidFill>
                  <a:srgbClr val="0F5494"/>
                </a:solidFill>
              </a:rPr>
              <a:t>home institution </a:t>
            </a:r>
          </a:p>
        </p:txBody>
      </p:sp>
      <p:graphicFrame>
        <p:nvGraphicFramePr>
          <p:cNvPr id="4" name="Table 3"/>
          <p:cNvGraphicFramePr>
            <a:graphicFrameLocks noGrp="1"/>
          </p:cNvGraphicFramePr>
          <p:nvPr>
            <p:extLst>
              <p:ext uri="{D42A27DB-BD31-4B8C-83A1-F6EECF244321}">
                <p14:modId xmlns:p14="http://schemas.microsoft.com/office/powerpoint/2010/main" val="1669506100"/>
              </p:ext>
            </p:extLst>
          </p:nvPr>
        </p:nvGraphicFramePr>
        <p:xfrm>
          <a:off x="755576" y="5013176"/>
          <a:ext cx="7920880" cy="1478280"/>
        </p:xfrm>
        <a:graphic>
          <a:graphicData uri="http://schemas.openxmlformats.org/drawingml/2006/table">
            <a:tbl>
              <a:tblPr firstRow="1" bandRow="1">
                <a:tableStyleId>{5C22544A-7EE6-4342-B048-85BDC9FD1C3A}</a:tableStyleId>
              </a:tblPr>
              <a:tblGrid>
                <a:gridCol w="1980220"/>
                <a:gridCol w="1980220"/>
                <a:gridCol w="1800200"/>
                <a:gridCol w="2160240"/>
              </a:tblGrid>
              <a:tr h="283056">
                <a:tc>
                  <a:txBody>
                    <a:bodyPr/>
                    <a:lstStyle/>
                    <a:p>
                      <a:r>
                        <a:rPr lang="en-GB" b="0" dirty="0" smtClean="0">
                          <a:solidFill>
                            <a:srgbClr val="0F5494"/>
                          </a:solidFill>
                        </a:rPr>
                        <a:t>Staff</a:t>
                      </a:r>
                      <a:endParaRPr lang="en-GB" b="0" dirty="0">
                        <a:solidFill>
                          <a:srgbClr val="0F5494"/>
                        </a:solidFill>
                      </a:endParaRPr>
                    </a:p>
                  </a:txBody>
                  <a:tcPr>
                    <a:solidFill>
                      <a:srgbClr val="DDF0C8"/>
                    </a:solidFill>
                  </a:tcPr>
                </a:tc>
                <a:tc>
                  <a:txBody>
                    <a:bodyPr/>
                    <a:lstStyle/>
                    <a:p>
                      <a:pPr marL="0" algn="ctr" defTabSz="914400" rtl="0" eaLnBrk="1" latinLnBrk="0" hangingPunct="1"/>
                      <a:r>
                        <a:rPr lang="en-GB" sz="1800" b="0" kern="1200" dirty="0" smtClean="0">
                          <a:solidFill>
                            <a:srgbClr val="0F5494"/>
                          </a:solidFill>
                          <a:latin typeface="+mn-lt"/>
                          <a:ea typeface="+mn-ea"/>
                          <a:cs typeface="+mn-cs"/>
                        </a:rPr>
                        <a:t>120 €</a:t>
                      </a:r>
                      <a:endParaRPr lang="en-GB" sz="1800" b="0" kern="1200" dirty="0">
                        <a:solidFill>
                          <a:srgbClr val="0F5494"/>
                        </a:solidFill>
                        <a:latin typeface="+mn-lt"/>
                        <a:ea typeface="+mn-ea"/>
                        <a:cs typeface="+mn-cs"/>
                      </a:endParaRPr>
                    </a:p>
                  </a:txBody>
                  <a:tcPr>
                    <a:solidFill>
                      <a:srgbClr val="DDF0C8"/>
                    </a:solidFill>
                  </a:tcPr>
                </a:tc>
                <a:tc>
                  <a:txBody>
                    <a:bodyPr/>
                    <a:lstStyle/>
                    <a:p>
                      <a:pPr marL="0" algn="ctr" defTabSz="914400" rtl="0" eaLnBrk="1" latinLnBrk="0" hangingPunct="1"/>
                      <a:r>
                        <a:rPr lang="en-GB" sz="1800" b="0" kern="1200" dirty="0" smtClean="0">
                          <a:solidFill>
                            <a:srgbClr val="0F5494"/>
                          </a:solidFill>
                          <a:latin typeface="+mn-lt"/>
                          <a:ea typeface="+mn-ea"/>
                          <a:cs typeface="+mn-cs"/>
                        </a:rPr>
                        <a:t>70 €</a:t>
                      </a:r>
                      <a:endParaRPr lang="en-GB" sz="1800" b="0" kern="1200" dirty="0">
                        <a:solidFill>
                          <a:srgbClr val="0F5494"/>
                        </a:solidFill>
                        <a:latin typeface="+mn-lt"/>
                        <a:ea typeface="+mn-ea"/>
                        <a:cs typeface="+mn-cs"/>
                      </a:endParaRPr>
                    </a:p>
                  </a:txBody>
                  <a:tcPr>
                    <a:solidFill>
                      <a:srgbClr val="DDF0C8"/>
                    </a:solidFill>
                  </a:tcPr>
                </a:tc>
                <a:tc>
                  <a:txBody>
                    <a:bodyPr/>
                    <a:lstStyle/>
                    <a:p>
                      <a:pPr algn="ctr"/>
                      <a:r>
                        <a:rPr lang="en-GB" b="0" dirty="0" smtClean="0">
                          <a:solidFill>
                            <a:srgbClr val="0F5494"/>
                          </a:solidFill>
                        </a:rPr>
                        <a:t>50 € </a:t>
                      </a:r>
                      <a:endParaRPr lang="en-GB" b="0" dirty="0">
                        <a:solidFill>
                          <a:srgbClr val="0F5494"/>
                        </a:solidFill>
                      </a:endParaRPr>
                    </a:p>
                  </a:txBody>
                  <a:tcPr>
                    <a:solidFill>
                      <a:srgbClr val="DDF0C8"/>
                    </a:solidFill>
                  </a:tcPr>
                </a:tc>
              </a:tr>
              <a:tr h="370840">
                <a:tc rowSpan="2">
                  <a:txBody>
                    <a:bodyPr/>
                    <a:lstStyle/>
                    <a:p>
                      <a:pPr marL="0" algn="l" defTabSz="914400" rtl="0" eaLnBrk="1" latinLnBrk="0" hangingPunct="1"/>
                      <a:r>
                        <a:rPr lang="en-GB" sz="1600" b="0" i="1" kern="1200" dirty="0" smtClean="0">
                          <a:solidFill>
                            <a:srgbClr val="0F5494"/>
                          </a:solidFill>
                        </a:rPr>
                        <a:t>DAYS</a:t>
                      </a:r>
                      <a:endParaRPr lang="en-GB" sz="1600" b="0" i="1" kern="1200" dirty="0">
                        <a:solidFill>
                          <a:srgbClr val="0F5494"/>
                        </a:solidFill>
                        <a:latin typeface="+mn-lt"/>
                        <a:ea typeface="+mn-ea"/>
                        <a:cs typeface="+mn-cs"/>
                      </a:endParaRPr>
                    </a:p>
                  </a:txBody>
                  <a:tcPr anchor="ctr">
                    <a:solidFill>
                      <a:schemeClr val="accent1">
                        <a:lumMod val="90000"/>
                      </a:schemeClr>
                    </a:solidFill>
                  </a:tcPr>
                </a:tc>
                <a:tc rowSpan="2">
                  <a:txBody>
                    <a:bodyPr/>
                    <a:lstStyle/>
                    <a:p>
                      <a:pPr marL="0" algn="ctr" defTabSz="914400" rtl="0" eaLnBrk="1" latinLnBrk="0" hangingPunct="1"/>
                      <a:r>
                        <a:rPr lang="en-GB" sz="1600" b="0" i="1" kern="1200" dirty="0" smtClean="0">
                          <a:solidFill>
                            <a:srgbClr val="0F5494"/>
                          </a:solidFill>
                          <a:latin typeface="+mn-lt"/>
                          <a:ea typeface="+mn-ea"/>
                          <a:cs typeface="+mn-cs"/>
                        </a:rPr>
                        <a:t>Up to 14</a:t>
                      </a:r>
                      <a:r>
                        <a:rPr lang="en-GB" sz="1600" b="0" i="1" kern="1200" baseline="30000" dirty="0" smtClean="0">
                          <a:solidFill>
                            <a:srgbClr val="0F5494"/>
                          </a:solidFill>
                          <a:latin typeface="+mn-lt"/>
                          <a:ea typeface="+mn-ea"/>
                          <a:cs typeface="+mn-cs"/>
                        </a:rPr>
                        <a:t>th</a:t>
                      </a:r>
                      <a:r>
                        <a:rPr lang="en-GB" sz="1600" b="0" i="1" kern="1200" dirty="0" smtClean="0">
                          <a:solidFill>
                            <a:srgbClr val="0F5494"/>
                          </a:solidFill>
                          <a:latin typeface="+mn-lt"/>
                          <a:ea typeface="+mn-ea"/>
                          <a:cs typeface="+mn-cs"/>
                        </a:rPr>
                        <a:t> day</a:t>
                      </a:r>
                    </a:p>
                  </a:txBody>
                  <a:tcPr anchor="ctr">
                    <a:solidFill>
                      <a:schemeClr val="accent1">
                        <a:lumMod val="90000"/>
                      </a:schemeClr>
                    </a:solidFill>
                  </a:tcPr>
                </a:tc>
                <a:tc>
                  <a:txBody>
                    <a:bodyPr/>
                    <a:lstStyle/>
                    <a:p>
                      <a:pPr marL="0" algn="l" defTabSz="914400" rtl="0" eaLnBrk="1" latinLnBrk="0" hangingPunct="1"/>
                      <a:r>
                        <a:rPr lang="en-GB" sz="1600" b="0" i="1" kern="1200" dirty="0" smtClean="0">
                          <a:solidFill>
                            <a:srgbClr val="0F5494"/>
                          </a:solidFill>
                        </a:rPr>
                        <a:t>15th – 60th </a:t>
                      </a:r>
                      <a:endParaRPr lang="en-GB" sz="1600" b="0" i="1" kern="1200" dirty="0">
                        <a:solidFill>
                          <a:srgbClr val="0F5494"/>
                        </a:solidFill>
                        <a:latin typeface="+mn-lt"/>
                        <a:ea typeface="+mn-ea"/>
                        <a:cs typeface="+mn-cs"/>
                      </a:endParaRPr>
                    </a:p>
                  </a:txBody>
                  <a:tcPr>
                    <a:solidFill>
                      <a:schemeClr val="accent1">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1" kern="1200" dirty="0" smtClean="0">
                          <a:solidFill>
                            <a:srgbClr val="0F5494"/>
                          </a:solidFill>
                        </a:rPr>
                        <a:t>61st – 3 months</a:t>
                      </a:r>
                      <a:endParaRPr lang="en-GB" sz="1600" b="0" i="1" kern="1200" dirty="0">
                        <a:solidFill>
                          <a:srgbClr val="0F5494"/>
                        </a:solidFill>
                        <a:latin typeface="+mn-lt"/>
                        <a:ea typeface="+mn-ea"/>
                        <a:cs typeface="+mn-cs"/>
                      </a:endParaRPr>
                    </a:p>
                  </a:txBody>
                  <a:tcPr>
                    <a:solidFill>
                      <a:schemeClr val="accent1">
                        <a:lumMod val="90000"/>
                      </a:schemeClr>
                    </a:solidFill>
                  </a:tcPr>
                </a:tc>
              </a:tr>
              <a:tr h="370840">
                <a:tc vMerge="1">
                  <a:txBody>
                    <a:bodyPr/>
                    <a:lstStyle/>
                    <a:p>
                      <a:pPr marL="0" algn="l" defTabSz="914400" rtl="0" eaLnBrk="1" latinLnBrk="0" hangingPunct="1"/>
                      <a:endParaRPr lang="en-GB" sz="1800" b="1" kern="1200" dirty="0">
                        <a:solidFill>
                          <a:schemeClr val="lt1"/>
                        </a:solidFill>
                        <a:latin typeface="+mn-lt"/>
                        <a:ea typeface="+mn-ea"/>
                        <a:cs typeface="+mn-cs"/>
                      </a:endParaRPr>
                    </a:p>
                  </a:txBody>
                  <a:tcPr/>
                </a:tc>
                <a:tc vMerge="1">
                  <a:txBody>
                    <a:bodyPr/>
                    <a:lstStyle/>
                    <a:p>
                      <a:pPr marL="0" algn="ctr" defTabSz="914400" rtl="0" eaLnBrk="1" latinLnBrk="0" hangingPunct="1"/>
                      <a:endParaRPr lang="en-GB" sz="1800" b="0" kern="1200" dirty="0" smtClean="0">
                        <a:solidFill>
                          <a:srgbClr val="0F5494"/>
                        </a:solidFill>
                        <a:latin typeface="+mn-lt"/>
                        <a:ea typeface="+mn-ea"/>
                        <a:cs typeface="+mn-cs"/>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i="1" kern="1200" dirty="0" smtClean="0">
                          <a:solidFill>
                            <a:srgbClr val="0F5494"/>
                          </a:solidFill>
                        </a:rPr>
                        <a:t>15th – 90th </a:t>
                      </a:r>
                      <a:endParaRPr lang="en-GB" sz="1600" b="0" i="1" kern="1200" dirty="0">
                        <a:solidFill>
                          <a:srgbClr val="0F5494"/>
                        </a:solidFill>
                        <a:latin typeface="+mn-lt"/>
                        <a:ea typeface="+mn-ea"/>
                        <a:cs typeface="+mn-cs"/>
                      </a:endParaRPr>
                    </a:p>
                  </a:txBody>
                  <a:tcPr>
                    <a:solidFill>
                      <a:schemeClr val="accent1">
                        <a:lumMod val="90000"/>
                      </a:schemeClr>
                    </a:solidFill>
                  </a:tcPr>
                </a:tc>
                <a:tc hMerge="1">
                  <a:txBody>
                    <a:bodyPr/>
                    <a:lstStyle/>
                    <a:p>
                      <a:endParaRPr lang="en-GB"/>
                    </a:p>
                  </a:txBody>
                  <a:tcPr/>
                </a:tc>
              </a:tr>
              <a:tr h="370840">
                <a:tc>
                  <a:txBody>
                    <a:bodyPr/>
                    <a:lstStyle/>
                    <a:p>
                      <a:pPr marL="0" algn="l" defTabSz="914400" rtl="0" eaLnBrk="1" latinLnBrk="0" hangingPunct="1"/>
                      <a:r>
                        <a:rPr lang="en-GB" sz="1800" b="0" kern="1200" dirty="0" smtClean="0">
                          <a:solidFill>
                            <a:srgbClr val="0F5494"/>
                          </a:solidFill>
                        </a:rPr>
                        <a:t>Students</a:t>
                      </a:r>
                      <a:endParaRPr lang="en-GB" sz="1800" b="0" kern="1200" dirty="0">
                        <a:solidFill>
                          <a:srgbClr val="0F5494"/>
                        </a:solidFill>
                        <a:latin typeface="+mn-lt"/>
                        <a:ea typeface="+mn-ea"/>
                        <a:cs typeface="+mn-cs"/>
                      </a:endParaRPr>
                    </a:p>
                  </a:txBody>
                  <a:tcPr>
                    <a:solidFill>
                      <a:srgbClr val="DDF0C8"/>
                    </a:solidFill>
                  </a:tcPr>
                </a:tc>
                <a:tc>
                  <a:txBody>
                    <a:bodyPr/>
                    <a:lstStyle/>
                    <a:p>
                      <a:pPr marL="0" algn="ctr" defTabSz="914400" rtl="0" eaLnBrk="1" latinLnBrk="0" hangingPunct="1"/>
                      <a:r>
                        <a:rPr lang="en-GB" sz="1800" b="0" kern="1200" dirty="0" smtClean="0">
                          <a:solidFill>
                            <a:srgbClr val="0F5494"/>
                          </a:solidFill>
                          <a:latin typeface="+mn-lt"/>
                          <a:ea typeface="+mn-ea"/>
                          <a:cs typeface="+mn-cs"/>
                        </a:rPr>
                        <a:t>55 €</a:t>
                      </a:r>
                    </a:p>
                  </a:txBody>
                  <a:tcPr anchor="ctr">
                    <a:solidFill>
                      <a:srgbClr val="DDF0C8"/>
                    </a:solidFill>
                  </a:tcPr>
                </a:tc>
                <a:tc gridSpan="2">
                  <a:txBody>
                    <a:bodyPr/>
                    <a:lstStyle/>
                    <a:p>
                      <a:pPr marL="0" algn="ctr" defTabSz="914400" rtl="0" eaLnBrk="1" latinLnBrk="0" hangingPunct="1"/>
                      <a:r>
                        <a:rPr lang="en-GB" sz="1800" b="0" kern="1200" dirty="0" smtClean="0">
                          <a:solidFill>
                            <a:srgbClr val="0F5494"/>
                          </a:solidFill>
                          <a:latin typeface="+mn-lt"/>
                          <a:ea typeface="+mn-ea"/>
                          <a:cs typeface="+mn-cs"/>
                        </a:rPr>
                        <a:t>40 €</a:t>
                      </a:r>
                      <a:endParaRPr lang="en-GB" sz="1800" b="0" kern="1200" dirty="0">
                        <a:solidFill>
                          <a:srgbClr val="0F5494"/>
                        </a:solidFill>
                        <a:latin typeface="+mn-lt"/>
                        <a:ea typeface="+mn-ea"/>
                        <a:cs typeface="+mn-cs"/>
                      </a:endParaRPr>
                    </a:p>
                  </a:txBody>
                  <a:tcPr>
                    <a:solidFill>
                      <a:srgbClr val="DDF0C8"/>
                    </a:solidFill>
                  </a:tcPr>
                </a:tc>
                <a:tc hMerge="1">
                  <a:txBody>
                    <a:bodyPr/>
                    <a:lstStyle/>
                    <a:p>
                      <a:endParaRPr lang="en-GB"/>
                    </a:p>
                  </a:txBody>
                  <a:tcPr/>
                </a:tc>
              </a:tr>
            </a:tbl>
          </a:graphicData>
        </a:graphic>
      </p:graphicFrame>
    </p:spTree>
    <p:extLst>
      <p:ext uri="{BB962C8B-B14F-4D97-AF65-F5344CB8AC3E}">
        <p14:creationId xmlns:p14="http://schemas.microsoft.com/office/powerpoint/2010/main" val="4029967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556792"/>
            <a:ext cx="8229600" cy="504974"/>
          </a:xfrm>
        </p:spPr>
        <p:txBody>
          <a:bodyPr/>
          <a:lstStyle/>
          <a:p>
            <a:pPr algn="ctr"/>
            <a:r>
              <a:rPr lang="fr-BE" dirty="0"/>
              <a:t/>
            </a:r>
            <a:br>
              <a:rPr lang="fr-BE" dirty="0"/>
            </a:br>
            <a:r>
              <a:rPr lang="fr-BE" dirty="0"/>
              <a:t/>
            </a:r>
            <a:br>
              <a:rPr lang="fr-BE" dirty="0"/>
            </a:br>
            <a:r>
              <a:rPr lang="en-GB" sz="2400" kern="1200" cap="small" dirty="0">
                <a:solidFill>
                  <a:srgbClr val="9A001D"/>
                </a:solidFill>
                <a:effectLst>
                  <a:outerShdw blurRad="38100" dist="38100" dir="2700000" algn="tl">
                    <a:srgbClr val="C0C0C0"/>
                  </a:outerShdw>
                </a:effectLst>
              </a:rPr>
              <a:t>Cost of </a:t>
            </a:r>
            <a:r>
              <a:rPr lang="en-GB" sz="2400" kern="1200" cap="small" dirty="0" smtClean="0">
                <a:solidFill>
                  <a:srgbClr val="9A001D"/>
                </a:solidFill>
                <a:effectLst>
                  <a:outerShdw blurRad="38100" dist="38100" dir="2700000" algn="tl">
                    <a:srgbClr val="C0C0C0"/>
                  </a:outerShdw>
                </a:effectLst>
              </a:rPr>
              <a:t>stay: </a:t>
            </a:r>
            <a:r>
              <a:rPr lang="en-GB" sz="2400" kern="1200" cap="small" dirty="0">
                <a:solidFill>
                  <a:srgbClr val="9A001D"/>
                </a:solidFill>
                <a:effectLst>
                  <a:outerShdw blurRad="38100" dist="38100" dir="2700000" algn="tl">
                    <a:srgbClr val="C0C0C0"/>
                  </a:outerShdw>
                </a:effectLst>
              </a:rPr>
              <a:t>specific rules</a:t>
            </a:r>
            <a:br>
              <a:rPr lang="en-GB" sz="2400" kern="1200" cap="small" dirty="0">
                <a:solidFill>
                  <a:srgbClr val="9A001D"/>
                </a:solidFill>
                <a:effectLst>
                  <a:outerShdw blurRad="38100" dist="38100" dir="2700000" algn="tl">
                    <a:srgbClr val="C0C0C0"/>
                  </a:outerShdw>
                </a:effectLst>
              </a:rPr>
            </a:br>
            <a:r>
              <a:rPr lang="en-GB" sz="2400" kern="1200" cap="small" dirty="0">
                <a:solidFill>
                  <a:srgbClr val="9A001D"/>
                </a:solidFill>
                <a:effectLst>
                  <a:outerShdw blurRad="38100" dist="38100" dir="2700000" algn="tl">
                    <a:srgbClr val="C0C0C0"/>
                  </a:outerShdw>
                </a:effectLst>
              </a:rPr>
              <a:t>examples</a:t>
            </a:r>
            <a:r>
              <a:rPr lang="en-GB" sz="2300" dirty="0">
                <a:solidFill>
                  <a:srgbClr val="FF0000"/>
                </a:solidFill>
              </a:rPr>
              <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323528" y="2132856"/>
            <a:ext cx="8496944" cy="4320479"/>
          </a:xfrm>
        </p:spPr>
        <p:txBody>
          <a:bodyPr/>
          <a:lstStyle/>
          <a:p>
            <a:pPr marL="0" indent="0">
              <a:buNone/>
            </a:pPr>
            <a:endParaRPr lang="en-GB" sz="1400" dirty="0" smtClean="0">
              <a:solidFill>
                <a:srgbClr val="FF0000"/>
              </a:solidFill>
            </a:endParaRPr>
          </a:p>
          <a:p>
            <a:pPr marL="0" indent="0">
              <a:buNone/>
            </a:pPr>
            <a:endParaRPr lang="en-GB" sz="1400" dirty="0">
              <a:solidFill>
                <a:srgbClr val="FF0000"/>
              </a:solidFill>
            </a:endParaRPr>
          </a:p>
          <a:p>
            <a:pPr marL="0" indent="0">
              <a:buNone/>
            </a:pPr>
            <a:r>
              <a:rPr lang="en-GB" sz="1400" b="1" i="0" dirty="0" smtClean="0"/>
              <a:t>A </a:t>
            </a:r>
            <a:r>
              <a:rPr lang="en-GB" sz="1400" b="1" i="0" dirty="0"/>
              <a:t>staff </a:t>
            </a:r>
            <a:r>
              <a:rPr lang="en-GB" sz="1400" b="1" i="0" dirty="0" smtClean="0"/>
              <a:t>(Paris): </a:t>
            </a:r>
            <a:r>
              <a:rPr lang="en-GB" sz="1400" i="0" dirty="0" smtClean="0"/>
              <a:t>activity in Brussels during </a:t>
            </a:r>
            <a:r>
              <a:rPr lang="en-GB" sz="1400" i="0" dirty="0"/>
              <a:t>2 </a:t>
            </a:r>
            <a:r>
              <a:rPr lang="en-GB" sz="1400" i="0" dirty="0" smtClean="0"/>
              <a:t>days (</a:t>
            </a:r>
            <a:r>
              <a:rPr lang="en-GB" sz="1400" i="0" dirty="0" err="1" smtClean="0"/>
              <a:t>inc.</a:t>
            </a:r>
            <a:r>
              <a:rPr lang="en-GB" sz="1400" i="0" dirty="0" smtClean="0"/>
              <a:t> travel)</a:t>
            </a:r>
          </a:p>
          <a:p>
            <a:pPr marL="0" indent="0">
              <a:buNone/>
            </a:pPr>
            <a:r>
              <a:rPr lang="en-GB" sz="1400" b="1" i="0" dirty="0" smtClean="0"/>
              <a:t>	           </a:t>
            </a:r>
            <a:r>
              <a:rPr lang="en-GB" sz="1400" b="1" i="0" u="sng" dirty="0" smtClean="0"/>
              <a:t>Max. 2 </a:t>
            </a:r>
            <a:r>
              <a:rPr lang="en-GB" sz="1400" b="1" i="0" u="sng" dirty="0"/>
              <a:t>unit costs of 120 </a:t>
            </a:r>
            <a:r>
              <a:rPr lang="en-GB" sz="1400" b="1" i="0" u="sng" dirty="0" smtClean="0"/>
              <a:t>€ (TOTAL: 240 €)</a:t>
            </a:r>
          </a:p>
          <a:p>
            <a:pPr marL="0" indent="0">
              <a:buNone/>
            </a:pPr>
            <a:endParaRPr lang="en-GB" sz="1400" b="1" i="0" u="sng" dirty="0"/>
          </a:p>
          <a:p>
            <a:pPr marL="0" indent="0">
              <a:buNone/>
            </a:pPr>
            <a:endParaRPr lang="en-GB" sz="1400" b="1" i="0" dirty="0"/>
          </a:p>
          <a:p>
            <a:pPr marL="0" indent="0">
              <a:buNone/>
            </a:pPr>
            <a:r>
              <a:rPr lang="en-GB" sz="1400" b="1" i="0" dirty="0" smtClean="0"/>
              <a:t>A </a:t>
            </a:r>
            <a:r>
              <a:rPr lang="en-GB" sz="1400" b="1" i="0" dirty="0"/>
              <a:t>staff </a:t>
            </a:r>
            <a:r>
              <a:rPr lang="en-GB" sz="1400" b="1" i="0" dirty="0" smtClean="0"/>
              <a:t>(Paris): </a:t>
            </a:r>
            <a:r>
              <a:rPr lang="en-GB" sz="1400" i="0" dirty="0" smtClean="0"/>
              <a:t>activity </a:t>
            </a:r>
            <a:r>
              <a:rPr lang="en-GB" sz="1400" i="0" dirty="0"/>
              <a:t>in Brussels </a:t>
            </a:r>
            <a:r>
              <a:rPr lang="en-GB" sz="1400" i="0" dirty="0" smtClean="0"/>
              <a:t>during </a:t>
            </a:r>
            <a:r>
              <a:rPr lang="en-GB" sz="1400" i="0" dirty="0"/>
              <a:t>20 </a:t>
            </a:r>
            <a:r>
              <a:rPr lang="en-GB" sz="1400" i="0" dirty="0" smtClean="0"/>
              <a:t>days (</a:t>
            </a:r>
            <a:r>
              <a:rPr lang="en-GB" sz="1400" i="0" dirty="0" err="1" smtClean="0"/>
              <a:t>inc.</a:t>
            </a:r>
            <a:r>
              <a:rPr lang="en-GB" sz="1400" i="0" dirty="0" smtClean="0"/>
              <a:t> travel)</a:t>
            </a:r>
          </a:p>
          <a:p>
            <a:pPr marL="0" indent="0">
              <a:buNone/>
            </a:pPr>
            <a:r>
              <a:rPr lang="en-GB" sz="1400" b="1" i="0" dirty="0" smtClean="0"/>
              <a:t>	           </a:t>
            </a:r>
            <a:r>
              <a:rPr lang="en-GB" sz="1400" b="1" i="0" u="sng" dirty="0" smtClean="0"/>
              <a:t>Max. 14 </a:t>
            </a:r>
            <a:r>
              <a:rPr lang="en-GB" sz="1400" b="1" i="0" u="sng" dirty="0"/>
              <a:t>unit costs of 120 </a:t>
            </a:r>
            <a:r>
              <a:rPr lang="en-GB" sz="1400" b="1" i="0" u="sng" dirty="0" smtClean="0"/>
              <a:t>€ + </a:t>
            </a:r>
            <a:r>
              <a:rPr lang="en-GB" sz="1400" b="1" i="0" u="sng" dirty="0"/>
              <a:t>6 unit costs of 70 </a:t>
            </a:r>
            <a:r>
              <a:rPr lang="en-GB" sz="1400" b="1" i="0" u="sng" dirty="0" smtClean="0"/>
              <a:t>€ (TOTAL: </a:t>
            </a:r>
            <a:r>
              <a:rPr lang="en-GB" sz="1400" b="1" i="0" u="sng" dirty="0"/>
              <a:t>2.100 </a:t>
            </a:r>
            <a:r>
              <a:rPr lang="en-GB" sz="1400" b="1" i="0" u="sng" dirty="0" smtClean="0"/>
              <a:t>€)</a:t>
            </a:r>
          </a:p>
          <a:p>
            <a:pPr marL="0" indent="0">
              <a:buNone/>
            </a:pPr>
            <a:endParaRPr lang="en-GB" sz="1400" b="1" i="0" u="sng" dirty="0" smtClean="0"/>
          </a:p>
          <a:p>
            <a:pPr marL="0" indent="0">
              <a:buNone/>
            </a:pPr>
            <a:endParaRPr lang="en-GB" sz="1400" b="1" i="0" u="sng" dirty="0"/>
          </a:p>
          <a:p>
            <a:pPr marL="0" indent="0">
              <a:buNone/>
            </a:pPr>
            <a:r>
              <a:rPr lang="en-GB" sz="1400" b="1" i="0" dirty="0" smtClean="0"/>
              <a:t>A </a:t>
            </a:r>
            <a:r>
              <a:rPr lang="en-GB" sz="1400" b="1" i="0" dirty="0"/>
              <a:t>student </a:t>
            </a:r>
            <a:r>
              <a:rPr lang="en-GB" sz="1400" b="1" i="0" dirty="0" smtClean="0"/>
              <a:t>(Paris): </a:t>
            </a:r>
            <a:r>
              <a:rPr lang="en-GB" sz="1400" i="0" dirty="0"/>
              <a:t>activity in Berlin </a:t>
            </a:r>
            <a:r>
              <a:rPr lang="en-GB" sz="1400" i="0" dirty="0" smtClean="0"/>
              <a:t>during </a:t>
            </a:r>
            <a:r>
              <a:rPr lang="en-GB" sz="1400" i="0" dirty="0"/>
              <a:t>22 </a:t>
            </a:r>
            <a:r>
              <a:rPr lang="en-GB" sz="1400" i="0" dirty="0" smtClean="0"/>
              <a:t>days (</a:t>
            </a:r>
            <a:r>
              <a:rPr lang="en-GB" sz="1400" i="0" dirty="0" err="1" smtClean="0"/>
              <a:t>inc.</a:t>
            </a:r>
            <a:r>
              <a:rPr lang="en-GB" sz="1400" i="0" dirty="0" smtClean="0"/>
              <a:t> travel)</a:t>
            </a:r>
            <a:endParaRPr lang="en-GB" sz="1400" i="0" u="sng" dirty="0" smtClean="0"/>
          </a:p>
          <a:p>
            <a:pPr marL="0" indent="0">
              <a:buNone/>
            </a:pPr>
            <a:r>
              <a:rPr lang="en-GB" sz="1400" b="1" i="0" dirty="0" smtClean="0"/>
              <a:t>	           </a:t>
            </a:r>
            <a:r>
              <a:rPr lang="en-GB" sz="1400" b="1" i="0" u="sng" dirty="0" smtClean="0"/>
              <a:t>Max. 14 </a:t>
            </a:r>
            <a:r>
              <a:rPr lang="en-GB" sz="1400" b="1" i="0" u="sng" dirty="0"/>
              <a:t>unit costs of 55 €</a:t>
            </a:r>
            <a:r>
              <a:rPr lang="en-GB" sz="1400" b="1" i="0" u="sng" dirty="0" smtClean="0"/>
              <a:t> + </a:t>
            </a:r>
            <a:r>
              <a:rPr lang="en-GB" sz="1400" b="1" i="0" u="sng" dirty="0"/>
              <a:t>8 unit costs of 40 </a:t>
            </a:r>
            <a:r>
              <a:rPr lang="en-GB" sz="1400" b="1" i="0" u="sng" dirty="0" smtClean="0"/>
              <a:t>€ (TOTAL: </a:t>
            </a:r>
            <a:r>
              <a:rPr lang="en-GB" sz="1400" b="1" i="0" u="sng" dirty="0"/>
              <a:t>1.090 </a:t>
            </a:r>
            <a:r>
              <a:rPr lang="en-GB" sz="1400" b="1" i="0" u="sng" dirty="0" smtClean="0"/>
              <a:t>€)</a:t>
            </a:r>
            <a:endParaRPr lang="en-GB" sz="1400" b="1" i="0" u="sng" dirty="0"/>
          </a:p>
          <a:p>
            <a:pPr marL="0" indent="0">
              <a:buNone/>
            </a:pPr>
            <a:endParaRPr lang="en-GB" sz="1400" b="1" i="0" dirty="0"/>
          </a:p>
          <a:p>
            <a:pPr marL="0" indent="0" algn="ctr">
              <a:buNone/>
            </a:pPr>
            <a:endParaRPr lang="en-GB" sz="1400" dirty="0" smtClean="0"/>
          </a:p>
          <a:p>
            <a:endParaRPr lang="en-GB" sz="14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38</a:t>
            </a:fld>
            <a:endParaRPr lang="en-GB" altLang="en-US"/>
          </a:p>
        </p:txBody>
      </p:sp>
      <p:pic>
        <p:nvPicPr>
          <p:cNvPr id="6" name="Picture 2"/>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475655" y="2946875"/>
            <a:ext cx="384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475656" y="4005064"/>
            <a:ext cx="384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475656" y="5023900"/>
            <a:ext cx="384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397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052736"/>
            <a:ext cx="5486400" cy="566738"/>
          </a:xfrm>
        </p:spPr>
        <p:txBody>
          <a:bodyPr/>
          <a:lstStyle/>
          <a:p>
            <a:pPr algn="ctr"/>
            <a:r>
              <a:rPr lang="en-GB" sz="2400" kern="1200" cap="small" dirty="0">
                <a:solidFill>
                  <a:srgbClr val="9A001D"/>
                </a:solidFill>
                <a:effectLst>
                  <a:outerShdw blurRad="38100" dist="38100" dir="2700000" algn="tl">
                    <a:srgbClr val="C0C0C0"/>
                  </a:outerShdw>
                </a:effectLst>
              </a:rPr>
              <a:t>Supporting documents</a:t>
            </a:r>
          </a:p>
        </p:txBody>
      </p:sp>
      <p:sp>
        <p:nvSpPr>
          <p:cNvPr id="4" name="Slide Number Placeholder 3"/>
          <p:cNvSpPr>
            <a:spLocks noGrp="1"/>
          </p:cNvSpPr>
          <p:nvPr>
            <p:ph type="sldNum" sz="quarter" idx="12"/>
          </p:nvPr>
        </p:nvSpPr>
        <p:spPr/>
        <p:txBody>
          <a:bodyPr/>
          <a:lstStyle/>
          <a:p>
            <a:endParaRPr lang="en-GB" smtClean="0"/>
          </a:p>
          <a:p>
            <a:fld id="{E02D3809-15FD-45C1-8290-613EA6032538}" type="slidenum">
              <a:rPr lang="en-GB" smtClean="0"/>
              <a:pPr/>
              <a:t>39</a:t>
            </a:fld>
            <a:endParaRPr lang="en-GB" dirty="0"/>
          </a:p>
        </p:txBody>
      </p:sp>
      <p:graphicFrame>
        <p:nvGraphicFramePr>
          <p:cNvPr id="3" name="Diagram 2"/>
          <p:cNvGraphicFramePr/>
          <p:nvPr>
            <p:extLst>
              <p:ext uri="{D42A27DB-BD31-4B8C-83A1-F6EECF244321}">
                <p14:modId xmlns:p14="http://schemas.microsoft.com/office/powerpoint/2010/main" val="1975110070"/>
              </p:ext>
            </p:extLst>
          </p:nvPr>
        </p:nvGraphicFramePr>
        <p:xfrm>
          <a:off x="642107" y="2452827"/>
          <a:ext cx="8034349" cy="205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1560" y="2053608"/>
            <a:ext cx="6912768" cy="1323439"/>
          </a:xfrm>
          <a:prstGeom prst="rect">
            <a:avLst/>
          </a:prstGeom>
        </p:spPr>
        <p:txBody>
          <a:bodyPr wrap="square">
            <a:spAutoFit/>
          </a:bodyPr>
          <a:lstStyle/>
          <a:p>
            <a:pPr algn="ctr"/>
            <a:r>
              <a:rPr lang="en-GB" sz="2000" b="1" i="1" dirty="0">
                <a:solidFill>
                  <a:srgbClr val="C00000"/>
                </a:solidFill>
              </a:rPr>
              <a:t>To keep with project </a:t>
            </a:r>
            <a:r>
              <a:rPr lang="en-GB" sz="2000" b="1" i="1" dirty="0" smtClean="0">
                <a:solidFill>
                  <a:srgbClr val="C00000"/>
                </a:solidFill>
              </a:rPr>
              <a:t>accounts:</a:t>
            </a:r>
            <a:endParaRPr lang="en-GB" sz="2000" b="1" i="1" dirty="0">
              <a:solidFill>
                <a:srgbClr val="C00000"/>
              </a:solidFill>
            </a:endParaRPr>
          </a:p>
          <a:p>
            <a:pPr algn="ctr"/>
            <a:endParaRPr lang="en-GB" sz="2000" b="1" i="1" dirty="0">
              <a:solidFill>
                <a:srgbClr val="C00000"/>
              </a:solidFill>
            </a:endParaRPr>
          </a:p>
          <a:p>
            <a:pPr algn="ctr"/>
            <a:endParaRPr lang="en-GB" sz="2000" i="1" dirty="0">
              <a:solidFill>
                <a:srgbClr val="FF0000"/>
              </a:solidFill>
            </a:endParaRPr>
          </a:p>
          <a:p>
            <a:pPr algn="ctr"/>
            <a:endParaRPr lang="en-GB" sz="2000" b="1" i="1" dirty="0">
              <a:solidFill>
                <a:srgbClr val="C00000"/>
              </a:solidFill>
            </a:endParaRPr>
          </a:p>
        </p:txBody>
      </p:sp>
      <p:sp>
        <p:nvSpPr>
          <p:cNvPr id="6" name="Rectangle 5"/>
          <p:cNvSpPr/>
          <p:nvPr/>
        </p:nvSpPr>
        <p:spPr>
          <a:xfrm>
            <a:off x="3555884" y="3921909"/>
            <a:ext cx="1978427" cy="292388"/>
          </a:xfrm>
          <a:prstGeom prst="rect">
            <a:avLst/>
          </a:prstGeom>
        </p:spPr>
        <p:txBody>
          <a:bodyPr wrap="none">
            <a:spAutoFit/>
          </a:bodyPr>
          <a:lstStyle/>
          <a:p>
            <a:r>
              <a:rPr lang="en-GB" sz="1300" b="1" i="1" dirty="0"/>
              <a:t>*</a:t>
            </a:r>
            <a:r>
              <a:rPr lang="en-GB" sz="1300" i="1" dirty="0"/>
              <a:t>Non-exhaustive list</a:t>
            </a:r>
            <a:r>
              <a:rPr lang="en-GB" sz="1300" b="1" i="1" dirty="0"/>
              <a:t> </a:t>
            </a:r>
          </a:p>
        </p:txBody>
      </p:sp>
      <p:sp>
        <p:nvSpPr>
          <p:cNvPr id="8" name="Round Diagonal Corner Rectangle 7"/>
          <p:cNvSpPr/>
          <p:nvPr/>
        </p:nvSpPr>
        <p:spPr bwMode="auto">
          <a:xfrm>
            <a:off x="755576" y="5085184"/>
            <a:ext cx="7920880" cy="113840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GB" sz="1600" b="1" i="1" dirty="0" smtClean="0">
              <a:solidFill>
                <a:srgbClr val="C00000"/>
              </a:solidFill>
            </a:endParaRPr>
          </a:p>
          <a:p>
            <a:pPr algn="ctr"/>
            <a:r>
              <a:rPr lang="en-GB" sz="1600" b="1" i="1" dirty="0">
                <a:solidFill>
                  <a:srgbClr val="C00000"/>
                </a:solidFill>
              </a:rPr>
              <a:t>To send with Final Financial statement</a:t>
            </a:r>
            <a:r>
              <a:rPr lang="en-GB" sz="1600" i="1" dirty="0">
                <a:solidFill>
                  <a:srgbClr val="C00000"/>
                </a:solidFill>
              </a:rPr>
              <a:t>:</a:t>
            </a:r>
          </a:p>
          <a:p>
            <a:pPr algn="ctr"/>
            <a:endParaRPr lang="en-GB" sz="1600" dirty="0">
              <a:solidFill>
                <a:srgbClr val="C00000"/>
              </a:solidFill>
            </a:endParaRPr>
          </a:p>
          <a:p>
            <a:pPr algn="ctr"/>
            <a:r>
              <a:rPr lang="en-GB" sz="1600" dirty="0"/>
              <a:t>Any prior authorisation from the Agency</a:t>
            </a:r>
          </a:p>
          <a:p>
            <a:pPr marL="3175" algn="ctr"/>
            <a:endParaRPr lang="en-GB" sz="1500" i="1" dirty="0">
              <a:solidFill>
                <a:srgbClr val="0F5494"/>
              </a:solidFill>
              <a:latin typeface="Verdana" pitchFamily="34" charset="0"/>
            </a:endParaRPr>
          </a:p>
        </p:txBody>
      </p:sp>
    </p:spTree>
    <p:extLst>
      <p:ext uri="{BB962C8B-B14F-4D97-AF65-F5344CB8AC3E}">
        <p14:creationId xmlns:p14="http://schemas.microsoft.com/office/powerpoint/2010/main" val="142246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graphicFrame>
        <p:nvGraphicFramePr>
          <p:cNvPr id="2" name="Table 1"/>
          <p:cNvGraphicFramePr>
            <a:graphicFrameLocks noGrp="1"/>
          </p:cNvGraphicFramePr>
          <p:nvPr>
            <p:extLst>
              <p:ext uri="{D42A27DB-BD31-4B8C-83A1-F6EECF244321}">
                <p14:modId xmlns:p14="http://schemas.microsoft.com/office/powerpoint/2010/main" val="2349174754"/>
              </p:ext>
            </p:extLst>
          </p:nvPr>
        </p:nvGraphicFramePr>
        <p:xfrm>
          <a:off x="1666603" y="2434894"/>
          <a:ext cx="5810794" cy="3530796"/>
        </p:xfrm>
        <a:graphic>
          <a:graphicData uri="http://schemas.openxmlformats.org/drawingml/2006/table">
            <a:tbl>
              <a:tblPr firstCol="1">
                <a:effectLst>
                  <a:innerShdw blurRad="63500" dist="50800" dir="8100000">
                    <a:prstClr val="black">
                      <a:alpha val="50000"/>
                    </a:prstClr>
                  </a:innerShdw>
                </a:effectLst>
                <a:tableStyleId>{08FB837D-C827-4EFA-A057-4D05807E0F7C}</a:tableStyleId>
              </a:tblPr>
              <a:tblGrid>
                <a:gridCol w="4285935"/>
                <a:gridCol w="1524859"/>
              </a:tblGrid>
              <a:tr h="559052">
                <a:tc>
                  <a:txBody>
                    <a:bodyPr/>
                    <a:lstStyle/>
                    <a:p>
                      <a:pPr algn="l">
                        <a:lnSpc>
                          <a:spcPct val="115000"/>
                        </a:lnSpc>
                        <a:spcAft>
                          <a:spcPts val="0"/>
                        </a:spcAft>
                      </a:pPr>
                      <a:r>
                        <a:rPr lang="en-GB" sz="1600" dirty="0">
                          <a:effectLst/>
                        </a:rPr>
                        <a:t> </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dirty="0">
                          <a:effectLst/>
                        </a:rPr>
                        <a:t>EUR</a:t>
                      </a:r>
                      <a:endParaRPr lang="en-GB" sz="1100" dirty="0">
                        <a:effectLst/>
                      </a:endParaRPr>
                    </a:p>
                    <a:p>
                      <a:pPr algn="ctr">
                        <a:lnSpc>
                          <a:spcPct val="115000"/>
                        </a:lnSpc>
                        <a:spcAft>
                          <a:spcPts val="0"/>
                        </a:spcAft>
                      </a:pPr>
                      <a:r>
                        <a:rPr lang="en-GB" sz="1600" dirty="0">
                          <a:effectLst/>
                        </a:rPr>
                        <a:t> </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pPr algn="l">
                        <a:lnSpc>
                          <a:spcPct val="115000"/>
                        </a:lnSpc>
                        <a:spcAft>
                          <a:spcPts val="0"/>
                        </a:spcAft>
                      </a:pPr>
                      <a:r>
                        <a:rPr lang="en-GB" sz="1600" dirty="0">
                          <a:effectLst/>
                        </a:rPr>
                        <a:t>I      STAFF COSTS</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340.000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pPr algn="l">
                        <a:lnSpc>
                          <a:spcPct val="115000"/>
                        </a:lnSpc>
                        <a:spcAft>
                          <a:spcPts val="0"/>
                        </a:spcAft>
                      </a:pPr>
                      <a:r>
                        <a:rPr lang="en-GB" sz="1600" dirty="0">
                          <a:effectLst/>
                        </a:rPr>
                        <a:t>II    TRAVEL COSTS</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150.000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r>
                        <a:rPr lang="en-GB" sz="1600" b="1" kern="1200" dirty="0" smtClean="0">
                          <a:solidFill>
                            <a:schemeClr val="dk1"/>
                          </a:solidFill>
                          <a:effectLst/>
                          <a:latin typeface="+mn-lt"/>
                          <a:ea typeface="+mn-ea"/>
                          <a:cs typeface="+mn-cs"/>
                        </a:rPr>
                        <a:t>III   EQUIPMENT</a:t>
                      </a:r>
                      <a:endParaRPr lang="en-GB" sz="1600" b="1" kern="1200" dirty="0">
                        <a:solidFill>
                          <a:schemeClr val="dk1"/>
                        </a:solidFill>
                        <a:effectLst/>
                        <a:latin typeface="+mn-lt"/>
                        <a:ea typeface="+mn-ea"/>
                        <a:cs typeface="+mn-cs"/>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150.000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pPr algn="l">
                        <a:lnSpc>
                          <a:spcPct val="115000"/>
                        </a:lnSpc>
                        <a:spcAft>
                          <a:spcPts val="0"/>
                        </a:spcAft>
                      </a:pPr>
                      <a:r>
                        <a:rPr lang="en-GB" sz="1600" dirty="0" smtClean="0">
                          <a:effectLst/>
                        </a:rPr>
                        <a:t>IV   </a:t>
                      </a:r>
                      <a:r>
                        <a:rPr lang="en-GB" sz="1600" dirty="0">
                          <a:effectLst/>
                        </a:rPr>
                        <a:t>COSTS OF STAY</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160.000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pPr algn="l">
                        <a:lnSpc>
                          <a:spcPct val="115000"/>
                        </a:lnSpc>
                        <a:spcAft>
                          <a:spcPts val="0"/>
                        </a:spcAft>
                      </a:pPr>
                      <a:r>
                        <a:rPr lang="en-GB" sz="1600" dirty="0">
                          <a:effectLst/>
                        </a:rPr>
                        <a:t>V    </a:t>
                      </a:r>
                      <a:r>
                        <a:rPr lang="en-GB" sz="1600" dirty="0" smtClean="0">
                          <a:effectLst/>
                        </a:rPr>
                        <a:t> SUBCONTRACTING</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50.000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r h="494994">
                <a:tc>
                  <a:txBody>
                    <a:bodyPr/>
                    <a:lstStyle/>
                    <a:p>
                      <a:pPr algn="l">
                        <a:lnSpc>
                          <a:spcPct val="115000"/>
                        </a:lnSpc>
                        <a:spcAft>
                          <a:spcPts val="0"/>
                        </a:spcAft>
                      </a:pPr>
                      <a:r>
                        <a:rPr lang="en-GB" sz="1600" dirty="0">
                          <a:effectLst/>
                        </a:rPr>
                        <a:t>TOTAL </a:t>
                      </a:r>
                      <a:r>
                        <a:rPr lang="en-GB" sz="1600" dirty="0" smtClean="0">
                          <a:effectLst/>
                        </a:rPr>
                        <a:t>GRANT </a:t>
                      </a:r>
                      <a:r>
                        <a:rPr lang="en-GB" sz="1600" dirty="0">
                          <a:effectLst/>
                        </a:rPr>
                        <a:t>(total I-V)</a:t>
                      </a:r>
                      <a:endParaRPr lang="en-GB" sz="1100" dirty="0">
                        <a:solidFill>
                          <a:srgbClr val="0F5494"/>
                        </a:solidFill>
                        <a:effectLst/>
                        <a:latin typeface="Calibri"/>
                        <a:ea typeface="Calibri"/>
                        <a:cs typeface="Times New Roman"/>
                      </a:endParaRPr>
                    </a:p>
                  </a:txBody>
                  <a:tcPr marL="68362" marR="68362" marT="0" marB="0" anchor="ctr">
                    <a:solidFill>
                      <a:srgbClr val="BDDEFF"/>
                    </a:solidFill>
                  </a:tcPr>
                </a:tc>
                <a:tc>
                  <a:txBody>
                    <a:bodyPr/>
                    <a:lstStyle/>
                    <a:p>
                      <a:pPr algn="ctr">
                        <a:lnSpc>
                          <a:spcPct val="115000"/>
                        </a:lnSpc>
                        <a:spcAft>
                          <a:spcPts val="0"/>
                        </a:spcAft>
                      </a:pPr>
                      <a:r>
                        <a:rPr lang="en-GB" sz="1600" b="1" dirty="0" smtClean="0">
                          <a:effectLst/>
                        </a:rPr>
                        <a:t>850.000</a:t>
                      </a:r>
                      <a:endParaRPr lang="en-GB" sz="1100" b="1" dirty="0">
                        <a:solidFill>
                          <a:srgbClr val="0F5494"/>
                        </a:solidFill>
                        <a:effectLst/>
                        <a:latin typeface="Calibri"/>
                        <a:ea typeface="Calibri"/>
                        <a:cs typeface="Times New Roman"/>
                      </a:endParaRPr>
                    </a:p>
                  </a:txBody>
                  <a:tcPr marL="68362" marR="68362" marT="0" marB="0" anchor="ctr">
                    <a:solidFill>
                      <a:srgbClr val="BDDEFF"/>
                    </a:solidFill>
                  </a:tcPr>
                </a:tc>
              </a:tr>
            </a:tbl>
          </a:graphicData>
        </a:graphic>
      </p:graphicFrame>
      <p:sp>
        <p:nvSpPr>
          <p:cNvPr id="3" name="Rectangle 1"/>
          <p:cNvSpPr>
            <a:spLocks noChangeArrowheads="1"/>
          </p:cNvSpPr>
          <p:nvPr/>
        </p:nvSpPr>
        <p:spPr bwMode="auto">
          <a:xfrm>
            <a:off x="467544" y="1315506"/>
            <a:ext cx="813690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a:spcBef>
                <a:spcPct val="20000"/>
              </a:spcBef>
              <a:buClr>
                <a:srgbClr val="009FBA"/>
              </a:buClr>
            </a:pPr>
            <a:r>
              <a:rPr lang="en-GB" altLang="en-US" sz="2400" b="1" cap="small" dirty="0" smtClean="0">
                <a:solidFill>
                  <a:srgbClr val="9A001D"/>
                </a:solidFill>
                <a:effectLst>
                  <a:outerShdw blurRad="38100" dist="38100" dir="2700000" algn="tl">
                    <a:srgbClr val="C0C0C0"/>
                  </a:outerShdw>
                </a:effectLst>
                <a:latin typeface="+mj-lt"/>
                <a:ea typeface="+mj-ea"/>
                <a:cs typeface="+mj-cs"/>
              </a:rPr>
              <a:t>BUDGET MODEL</a:t>
            </a:r>
          </a:p>
          <a:p>
            <a:pPr lvl="1" algn="ctr">
              <a:spcBef>
                <a:spcPct val="20000"/>
              </a:spcBef>
              <a:buClr>
                <a:srgbClr val="009FBA"/>
              </a:buClr>
            </a:pPr>
            <a:r>
              <a:rPr lang="en-GB" altLang="en-US" sz="2000" cap="small" dirty="0" smtClean="0">
                <a:solidFill>
                  <a:srgbClr val="9A001D"/>
                </a:solidFill>
                <a:latin typeface="+mj-lt"/>
                <a:ea typeface="+mj-ea"/>
                <a:cs typeface="+mj-cs"/>
              </a:rPr>
              <a:t>(Annex </a:t>
            </a:r>
            <a:r>
              <a:rPr lang="en-GB" altLang="en-US" sz="2000" cap="small" dirty="0">
                <a:solidFill>
                  <a:srgbClr val="9A001D"/>
                </a:solidFill>
                <a:latin typeface="+mj-lt"/>
                <a:ea typeface="+mj-ea"/>
                <a:cs typeface="+mj-cs"/>
              </a:rPr>
              <a:t>III of Grant </a:t>
            </a:r>
            <a:r>
              <a:rPr lang="en-GB" altLang="en-US" sz="2000" cap="small" dirty="0" smtClean="0">
                <a:solidFill>
                  <a:srgbClr val="9A001D"/>
                </a:solidFill>
                <a:latin typeface="+mj-lt"/>
                <a:ea typeface="+mj-ea"/>
                <a:cs typeface="+mj-cs"/>
              </a:rPr>
              <a:t>Agreement) </a:t>
            </a:r>
            <a:endParaRPr lang="en-GB" altLang="en-US" sz="2000" cap="small" dirty="0">
              <a:solidFill>
                <a:srgbClr val="9A001D"/>
              </a:solidFill>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4</a:t>
            </a:fld>
            <a:endParaRPr lang="en-GB" altLang="en-US"/>
          </a:p>
        </p:txBody>
      </p:sp>
    </p:spTree>
    <p:extLst>
      <p:ext uri="{BB962C8B-B14F-4D97-AF65-F5344CB8AC3E}">
        <p14:creationId xmlns:p14="http://schemas.microsoft.com/office/powerpoint/2010/main" val="227716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412776"/>
            <a:ext cx="8229600" cy="4824535"/>
          </a:xfrm>
        </p:spPr>
        <p:txBody>
          <a:bodyPr/>
          <a:lstStyle/>
          <a:p>
            <a:pPr marL="428625" lvl="1" indent="-342900">
              <a:buAutoNum type="arabicParenR"/>
            </a:pPr>
            <a:endParaRPr lang="en-GB" sz="1700" dirty="0" smtClean="0">
              <a:solidFill>
                <a:srgbClr val="FF0000"/>
              </a:solidFill>
            </a:endParaRPr>
          </a:p>
          <a:p>
            <a:pPr marL="428625" lvl="1" indent="-342900">
              <a:buAutoNum type="arabicParenR"/>
            </a:pPr>
            <a:endParaRPr lang="en-GB" sz="1700" dirty="0">
              <a:solidFill>
                <a:srgbClr val="FF0000"/>
              </a:solidFill>
            </a:endParaRPr>
          </a:p>
          <a:p>
            <a:pPr marL="428625" lvl="1" indent="-342900">
              <a:buAutoNum type="arabicParenR"/>
            </a:pPr>
            <a:endParaRPr lang="en-GB" sz="1700" dirty="0" smtClean="0">
              <a:solidFill>
                <a:srgbClr val="FF0000"/>
              </a:solidFill>
            </a:endParaRPr>
          </a:p>
          <a:p>
            <a:pPr marL="85725" lvl="1" indent="0">
              <a:buNone/>
            </a:pPr>
            <a:r>
              <a:rPr lang="en-GB" sz="1700" kern="1200" cap="small" dirty="0" smtClean="0">
                <a:solidFill>
                  <a:srgbClr val="9A001D"/>
                </a:solidFill>
                <a:effectLst>
                  <a:outerShdw blurRad="38100" dist="38100" dir="2700000" algn="tl">
                    <a:srgbClr val="C0C0C0"/>
                  </a:outerShdw>
                </a:effectLst>
                <a:latin typeface="+mj-lt"/>
                <a:ea typeface="+mj-ea"/>
                <a:cs typeface="+mj-cs"/>
              </a:rPr>
              <a:t>1) Can </a:t>
            </a:r>
            <a:r>
              <a:rPr lang="en-GB" sz="1700" kern="1200" cap="small" dirty="0">
                <a:solidFill>
                  <a:srgbClr val="9A001D"/>
                </a:solidFill>
                <a:effectLst>
                  <a:outerShdw blurRad="38100" dist="38100" dir="2700000" algn="tl">
                    <a:srgbClr val="C0C0C0"/>
                  </a:outerShdw>
                </a:effectLst>
                <a:latin typeface="+mj-lt"/>
                <a:ea typeface="+mj-ea"/>
                <a:cs typeface="+mj-cs"/>
              </a:rPr>
              <a:t>a student receive staff costs</a:t>
            </a:r>
            <a:r>
              <a:rPr lang="en-GB" sz="1700" kern="1200" cap="small" dirty="0" smtClean="0">
                <a:solidFill>
                  <a:srgbClr val="9A001D"/>
                </a:solidFill>
                <a:effectLst>
                  <a:outerShdw blurRad="38100" dist="38100" dir="2700000" algn="tl">
                    <a:srgbClr val="C0C0C0"/>
                  </a:outerShdw>
                </a:effectLst>
                <a:latin typeface="+mj-lt"/>
                <a:ea typeface="+mj-ea"/>
                <a:cs typeface="+mj-cs"/>
              </a:rPr>
              <a:t>? which is the wrong answer? </a:t>
            </a:r>
            <a:endParaRPr lang="en-GB" sz="1700" kern="1200" cap="small" dirty="0">
              <a:solidFill>
                <a:srgbClr val="9A001D"/>
              </a:solidFill>
              <a:effectLst>
                <a:outerShdw blurRad="38100" dist="38100" dir="2700000" algn="tl">
                  <a:srgbClr val="C0C0C0"/>
                </a:outerShdw>
              </a:effectLst>
              <a:latin typeface="+mj-lt"/>
              <a:ea typeface="+mj-ea"/>
              <a:cs typeface="+mj-cs"/>
            </a:endParaRPr>
          </a:p>
          <a:p>
            <a:pPr marL="2200275" lvl="5" indent="-342900">
              <a:buAutoNum type="alphaLcPeriod"/>
            </a:pPr>
            <a:r>
              <a:rPr lang="en-GB" sz="1600" dirty="0" smtClean="0">
                <a:solidFill>
                  <a:srgbClr val="0F5494"/>
                </a:solidFill>
                <a:latin typeface="+mn-lt"/>
              </a:rPr>
              <a:t>No, never</a:t>
            </a:r>
            <a:endParaRPr lang="en-GB" sz="1600" dirty="0">
              <a:solidFill>
                <a:srgbClr val="0F5494"/>
              </a:solidFill>
              <a:latin typeface="+mn-lt"/>
            </a:endParaRPr>
          </a:p>
          <a:p>
            <a:pPr marL="2200275" lvl="5" indent="-342900">
              <a:buAutoNum type="alphaLcPeriod"/>
            </a:pPr>
            <a:r>
              <a:rPr lang="en-GB" sz="1600" dirty="0">
                <a:solidFill>
                  <a:srgbClr val="0F5494"/>
                </a:solidFill>
                <a:latin typeface="+mn-lt"/>
              </a:rPr>
              <a:t>Yes, </a:t>
            </a:r>
            <a:r>
              <a:rPr lang="en-GB" sz="1600" dirty="0" smtClean="0">
                <a:solidFill>
                  <a:srgbClr val="0F5494"/>
                </a:solidFill>
                <a:latin typeface="+mn-lt"/>
              </a:rPr>
              <a:t>provided that his/her contribution is in line with the scope of the project and necessary for its achievement </a:t>
            </a:r>
            <a:endParaRPr lang="en-GB" sz="1600" dirty="0">
              <a:solidFill>
                <a:srgbClr val="0F5494"/>
              </a:solidFill>
              <a:latin typeface="+mn-lt"/>
            </a:endParaRPr>
          </a:p>
          <a:p>
            <a:pPr marL="2200275" lvl="5" indent="-342900">
              <a:buAutoNum type="alphaLcPeriod"/>
            </a:pPr>
            <a:r>
              <a:rPr lang="en-GB" sz="1600" dirty="0">
                <a:solidFill>
                  <a:srgbClr val="0F5494"/>
                </a:solidFill>
                <a:latin typeface="+mn-lt"/>
              </a:rPr>
              <a:t>Yes, provided that the </a:t>
            </a:r>
            <a:r>
              <a:rPr lang="en-GB" sz="1600" dirty="0" smtClean="0">
                <a:solidFill>
                  <a:srgbClr val="0F5494"/>
                </a:solidFill>
                <a:latin typeface="+mn-lt"/>
              </a:rPr>
              <a:t>student </a:t>
            </a:r>
            <a:r>
              <a:rPr lang="en-GB" sz="1600" dirty="0">
                <a:solidFill>
                  <a:srgbClr val="0F5494"/>
                </a:solidFill>
                <a:latin typeface="+mn-lt"/>
              </a:rPr>
              <a:t>signs an ad hoc agreement with </a:t>
            </a:r>
            <a:r>
              <a:rPr lang="en-GB" sz="1600" dirty="0" smtClean="0">
                <a:solidFill>
                  <a:srgbClr val="0F5494"/>
                </a:solidFill>
                <a:latin typeface="+mn-lt"/>
              </a:rPr>
              <a:t>the HEI </a:t>
            </a:r>
            <a:r>
              <a:rPr lang="en-GB" sz="1600" dirty="0">
                <a:solidFill>
                  <a:srgbClr val="0F5494"/>
                </a:solidFill>
                <a:latin typeface="+mn-lt"/>
              </a:rPr>
              <a:t>against </a:t>
            </a:r>
            <a:r>
              <a:rPr lang="en-GB" sz="1600" dirty="0" smtClean="0">
                <a:solidFill>
                  <a:srgbClr val="0F5494"/>
                </a:solidFill>
                <a:latin typeface="+mn-lt"/>
              </a:rPr>
              <a:t>payment</a:t>
            </a:r>
          </a:p>
          <a:p>
            <a:pPr marL="2200275" lvl="5" indent="-342900">
              <a:buAutoNum type="alphaLcPeriod"/>
            </a:pPr>
            <a:endParaRPr lang="en-GB" sz="1600" b="1" dirty="0">
              <a:solidFill>
                <a:srgbClr val="0F5494"/>
              </a:solidFill>
              <a:latin typeface="+mn-lt"/>
            </a:endParaRPr>
          </a:p>
          <a:p>
            <a:pPr marL="85725" lvl="1" indent="0">
              <a:buNone/>
            </a:pPr>
            <a:r>
              <a:rPr lang="en-GB" sz="1700" kern="1200" cap="small" dirty="0" smtClean="0">
                <a:solidFill>
                  <a:srgbClr val="9A001D"/>
                </a:solidFill>
                <a:effectLst>
                  <a:outerShdw blurRad="38100" dist="38100" dir="2700000" algn="tl">
                    <a:srgbClr val="C0C0C0"/>
                  </a:outerShdw>
                </a:effectLst>
                <a:latin typeface="+mj-lt"/>
                <a:ea typeface="+mj-ea"/>
                <a:cs typeface="+mj-cs"/>
              </a:rPr>
              <a:t>2) A </a:t>
            </a:r>
            <a:r>
              <a:rPr lang="en-GB" sz="1700" kern="1200" cap="small" dirty="0">
                <a:solidFill>
                  <a:srgbClr val="9A001D"/>
                </a:solidFill>
                <a:effectLst>
                  <a:outerShdw blurRad="38100" dist="38100" dir="2700000" algn="tl">
                    <a:srgbClr val="C0C0C0"/>
                  </a:outerShdw>
                </a:effectLst>
                <a:latin typeface="+mj-lt"/>
                <a:ea typeface="+mj-ea"/>
                <a:cs typeface="+mj-cs"/>
              </a:rPr>
              <a:t>technical staff has a usual remuneration of 60 EUR per day. The corresponding daily unit cost is 55 EUR. How much </a:t>
            </a:r>
            <a:r>
              <a:rPr lang="en-GB" sz="1700" u="sng" kern="1200" cap="small" dirty="0" smtClean="0">
                <a:solidFill>
                  <a:srgbClr val="9A001D"/>
                </a:solidFill>
                <a:effectLst>
                  <a:outerShdw blurRad="38100" dist="38100" dir="2700000" algn="tl">
                    <a:srgbClr val="C0C0C0"/>
                  </a:outerShdw>
                </a:effectLst>
                <a:latin typeface="+mj-lt"/>
                <a:ea typeface="+mj-ea"/>
                <a:cs typeface="+mj-cs"/>
              </a:rPr>
              <a:t>must</a:t>
            </a:r>
            <a:r>
              <a:rPr lang="en-GB" sz="1700" kern="1200" cap="small" dirty="0" smtClean="0">
                <a:solidFill>
                  <a:srgbClr val="9A001D"/>
                </a:solidFill>
                <a:effectLst>
                  <a:outerShdw blurRad="38100" dist="38100" dir="2700000" algn="tl">
                    <a:srgbClr val="C0C0C0"/>
                  </a:outerShdw>
                </a:effectLst>
                <a:latin typeface="+mj-lt"/>
                <a:ea typeface="+mj-ea"/>
                <a:cs typeface="+mj-cs"/>
              </a:rPr>
              <a:t> </a:t>
            </a:r>
            <a:r>
              <a:rPr lang="en-GB" sz="1700" kern="1200" cap="small" dirty="0">
                <a:solidFill>
                  <a:srgbClr val="9A001D"/>
                </a:solidFill>
                <a:effectLst>
                  <a:outerShdw blurRad="38100" dist="38100" dir="2700000" algn="tl">
                    <a:srgbClr val="C0C0C0"/>
                  </a:outerShdw>
                </a:effectLst>
                <a:latin typeface="+mj-lt"/>
                <a:ea typeface="+mj-ea"/>
                <a:cs typeface="+mj-cs"/>
              </a:rPr>
              <a:t>this person </a:t>
            </a:r>
            <a:r>
              <a:rPr lang="en-GB" sz="1700" kern="1200" cap="small" dirty="0" smtClean="0">
                <a:solidFill>
                  <a:srgbClr val="9A001D"/>
                </a:solidFill>
                <a:effectLst>
                  <a:outerShdw blurRad="38100" dist="38100" dir="2700000" algn="tl">
                    <a:srgbClr val="C0C0C0"/>
                  </a:outerShdw>
                </a:effectLst>
                <a:latin typeface="+mj-lt"/>
                <a:ea typeface="+mj-ea"/>
                <a:cs typeface="+mj-cs"/>
              </a:rPr>
              <a:t>actually receive </a:t>
            </a:r>
            <a:r>
              <a:rPr lang="en-GB" sz="1700" kern="1200" cap="small" dirty="0">
                <a:solidFill>
                  <a:srgbClr val="9A001D"/>
                </a:solidFill>
                <a:effectLst>
                  <a:outerShdw blurRad="38100" dist="38100" dir="2700000" algn="tl">
                    <a:srgbClr val="C0C0C0"/>
                  </a:outerShdw>
                </a:effectLst>
                <a:latin typeface="+mj-lt"/>
                <a:ea typeface="+mj-ea"/>
                <a:cs typeface="+mj-cs"/>
              </a:rPr>
              <a:t>under the project? </a:t>
            </a:r>
            <a:r>
              <a:rPr lang="en-GB" sz="1700" dirty="0" smtClean="0">
                <a:solidFill>
                  <a:srgbClr val="FF0000"/>
                </a:solidFill>
              </a:rPr>
              <a:t>      </a:t>
            </a:r>
          </a:p>
          <a:p>
            <a:pPr marL="85725" lvl="1" indent="0">
              <a:buNone/>
            </a:pPr>
            <a:r>
              <a:rPr lang="en-GB" sz="1700" dirty="0">
                <a:solidFill>
                  <a:srgbClr val="FF0000"/>
                </a:solidFill>
              </a:rPr>
              <a:t>	</a:t>
            </a:r>
            <a:r>
              <a:rPr lang="en-GB" sz="1600" dirty="0" smtClean="0"/>
              <a:t>	</a:t>
            </a:r>
            <a:r>
              <a:rPr lang="en-GB" sz="1600" b="0" dirty="0" smtClean="0"/>
              <a:t>a</a:t>
            </a:r>
            <a:r>
              <a:rPr lang="en-GB" sz="1600" b="0" dirty="0"/>
              <a:t>. </a:t>
            </a:r>
            <a:r>
              <a:rPr lang="en-GB" sz="1600" b="0" dirty="0" smtClean="0"/>
              <a:t>60 EUR </a:t>
            </a:r>
            <a:endParaRPr lang="en-GB" sz="1600" b="0" dirty="0"/>
          </a:p>
          <a:p>
            <a:pPr marL="85725" lvl="1" indent="-85725">
              <a:buNone/>
            </a:pPr>
            <a:r>
              <a:rPr lang="en-GB" sz="1600" b="0" dirty="0"/>
              <a:t>		</a:t>
            </a:r>
            <a:r>
              <a:rPr lang="en-GB" sz="1600" b="0" dirty="0" smtClean="0"/>
              <a:t>	b</a:t>
            </a:r>
            <a:r>
              <a:rPr lang="en-GB" sz="1600" b="0" dirty="0"/>
              <a:t>. </a:t>
            </a:r>
            <a:r>
              <a:rPr lang="en-GB" sz="1600" b="0" dirty="0" smtClean="0"/>
              <a:t>any amount higher or equal to 55 EUR </a:t>
            </a:r>
            <a:endParaRPr lang="en-GB" sz="1600" b="0" dirty="0"/>
          </a:p>
          <a:p>
            <a:pPr marL="400050" lvl="1" indent="0">
              <a:buNone/>
            </a:pPr>
            <a:r>
              <a:rPr lang="en-GB" sz="1600" b="0" dirty="0"/>
              <a:t>	</a:t>
            </a:r>
            <a:r>
              <a:rPr lang="en-GB" sz="1600" b="0" dirty="0" smtClean="0"/>
              <a:t>	c. it is up to the project to decide</a:t>
            </a:r>
          </a:p>
          <a:p>
            <a:pPr marL="400050" lvl="1" indent="0">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40</a:t>
            </a:fld>
            <a:endParaRPr lang="en-GB" alt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308918"/>
            <a:ext cx="5832648" cy="9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86449">
            <a:off x="467543" y="525743"/>
            <a:ext cx="1688649" cy="141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288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412776"/>
            <a:ext cx="8229600" cy="4824535"/>
          </a:xfrm>
        </p:spPr>
        <p:txBody>
          <a:bodyPr/>
          <a:lstStyle/>
          <a:p>
            <a:pPr marL="85725" lvl="1" indent="0">
              <a:buNone/>
            </a:pPr>
            <a:endParaRPr lang="en-GB" sz="1700" dirty="0" smtClean="0">
              <a:solidFill>
                <a:srgbClr val="FF0000"/>
              </a:solidFill>
            </a:endParaRPr>
          </a:p>
          <a:p>
            <a:pPr marL="85725" lvl="1" indent="0">
              <a:buNone/>
            </a:pPr>
            <a:r>
              <a:rPr lang="en-GB" sz="1700" kern="1200" cap="small" dirty="0" smtClean="0">
                <a:solidFill>
                  <a:srgbClr val="9A001D"/>
                </a:solidFill>
                <a:effectLst>
                  <a:outerShdw blurRad="38100" dist="38100" dir="2700000" algn="tl">
                    <a:srgbClr val="C0C0C0"/>
                  </a:outerShdw>
                </a:effectLst>
                <a:latin typeface="+mj-lt"/>
                <a:ea typeface="+mj-ea"/>
                <a:cs typeface="+mj-cs"/>
              </a:rPr>
              <a:t>3) </a:t>
            </a:r>
            <a:r>
              <a:rPr lang="en-GB" sz="1700" kern="1200" cap="small" dirty="0">
                <a:solidFill>
                  <a:srgbClr val="9A001D"/>
                </a:solidFill>
                <a:effectLst>
                  <a:outerShdw blurRad="38100" dist="38100" dir="2700000" algn="tl">
                    <a:srgbClr val="C0C0C0"/>
                  </a:outerShdw>
                </a:effectLst>
                <a:latin typeface="+mj-lt"/>
                <a:ea typeface="+mj-ea"/>
                <a:cs typeface="+mj-cs"/>
              </a:rPr>
              <a:t>If I travel from A to B, and from B to C, and back to A, what can I charge to the project:</a:t>
            </a:r>
          </a:p>
          <a:p>
            <a:pPr marL="1343025" lvl="1" indent="-942975">
              <a:buNone/>
            </a:pPr>
            <a:r>
              <a:rPr lang="en-GB" sz="1800" dirty="0" smtClean="0"/>
              <a:t>	      </a:t>
            </a:r>
            <a:r>
              <a:rPr lang="en-GB" sz="1600" b="0" dirty="0" smtClean="0"/>
              <a:t>a</a:t>
            </a:r>
            <a:r>
              <a:rPr lang="en-GB" sz="1600" b="0" dirty="0"/>
              <a:t>. </a:t>
            </a:r>
            <a:r>
              <a:rPr lang="en-GB" sz="1600" b="0" dirty="0" smtClean="0"/>
              <a:t>UC for distance band from A to B + UC for distance </a:t>
            </a:r>
            <a:r>
              <a:rPr lang="en-GB" sz="1600" b="0" dirty="0"/>
              <a:t>band </a:t>
            </a:r>
            <a:r>
              <a:rPr lang="en-GB" sz="1600" b="0" dirty="0" smtClean="0"/>
              <a:t>	    	    from B to C  </a:t>
            </a:r>
            <a:endParaRPr lang="en-GB" sz="1600" b="0" dirty="0"/>
          </a:p>
          <a:p>
            <a:pPr marL="400050" lvl="1" indent="0">
              <a:buNone/>
            </a:pPr>
            <a:r>
              <a:rPr lang="en-GB" sz="1600" b="0" dirty="0" smtClean="0"/>
              <a:t> </a:t>
            </a:r>
            <a:r>
              <a:rPr lang="en-GB" sz="1600" b="0" dirty="0"/>
              <a:t>	</a:t>
            </a:r>
            <a:r>
              <a:rPr lang="en-GB" sz="1600" b="0" dirty="0" smtClean="0"/>
              <a:t>	b</a:t>
            </a:r>
            <a:r>
              <a:rPr lang="en-GB" sz="1600" b="0" dirty="0"/>
              <a:t>. UC for distance band </a:t>
            </a:r>
            <a:r>
              <a:rPr lang="en-GB" sz="1600" b="0" dirty="0" smtClean="0"/>
              <a:t>from A to B + </a:t>
            </a:r>
            <a:r>
              <a:rPr lang="en-GB" sz="1600" b="0" dirty="0"/>
              <a:t>UC for distance band </a:t>
            </a:r>
            <a:r>
              <a:rPr lang="en-GB" sz="1600" b="0" dirty="0" smtClean="0"/>
              <a:t> </a:t>
            </a:r>
            <a:r>
              <a:rPr lang="en-GB" sz="1600" b="0" dirty="0"/>
              <a:t>		     </a:t>
            </a:r>
            <a:r>
              <a:rPr lang="en-GB" sz="1600" b="0" dirty="0" smtClean="0"/>
              <a:t>             from B to C + distance band from C to A</a:t>
            </a:r>
          </a:p>
          <a:p>
            <a:pPr marL="400050" lvl="1" indent="0">
              <a:buNone/>
            </a:pPr>
            <a:r>
              <a:rPr lang="en-GB" sz="1600" b="0" dirty="0"/>
              <a:t>	</a:t>
            </a:r>
            <a:r>
              <a:rPr lang="en-GB" sz="1600" b="0" dirty="0" smtClean="0"/>
              <a:t>	c</a:t>
            </a:r>
            <a:r>
              <a:rPr lang="en-GB" sz="1600" b="0" dirty="0"/>
              <a:t>. UC for </a:t>
            </a:r>
            <a:r>
              <a:rPr lang="en-GB" sz="1600" b="0" dirty="0" smtClean="0"/>
              <a:t>the sum of the distances from A to B + B to C </a:t>
            </a:r>
            <a:r>
              <a:rPr lang="en-GB" sz="1600" dirty="0" smtClean="0">
                <a:solidFill>
                  <a:srgbClr val="FF0000"/>
                </a:solidFill>
              </a:rPr>
              <a:t>			</a:t>
            </a:r>
            <a:endParaRPr lang="en-GB" sz="1600" dirty="0">
              <a:solidFill>
                <a:srgbClr val="FF0000"/>
              </a:solidFill>
            </a:endParaRPr>
          </a:p>
          <a:p>
            <a:pPr marL="85725" lvl="1" indent="-85725">
              <a:buNone/>
            </a:pPr>
            <a:r>
              <a:rPr lang="en-GB" sz="1700" kern="1200" cap="small" dirty="0" smtClean="0">
                <a:solidFill>
                  <a:srgbClr val="9A001D"/>
                </a:solidFill>
                <a:effectLst>
                  <a:outerShdw blurRad="38100" dist="38100" dir="2700000" algn="tl">
                    <a:srgbClr val="C0C0C0"/>
                  </a:outerShdw>
                </a:effectLst>
                <a:latin typeface="+mj-lt"/>
                <a:ea typeface="+mj-ea"/>
                <a:cs typeface="+mj-cs"/>
              </a:rPr>
              <a:t>4) </a:t>
            </a:r>
            <a:r>
              <a:rPr lang="en-GB" sz="1700" kern="1200" cap="small" dirty="0">
                <a:solidFill>
                  <a:srgbClr val="9A001D"/>
                </a:solidFill>
                <a:effectLst>
                  <a:outerShdw blurRad="38100" dist="38100" dir="2700000" algn="tl">
                    <a:srgbClr val="C0C0C0"/>
                  </a:outerShdw>
                </a:effectLst>
                <a:latin typeface="+mj-lt"/>
                <a:ea typeface="+mj-ea"/>
                <a:cs typeface="+mj-cs"/>
              </a:rPr>
              <a:t>I travel to Berlin from Feb 5th to Feb 9th and I participate in a </a:t>
            </a:r>
            <a:r>
              <a:rPr lang="en-GB" sz="1700" kern="1200" cap="small" dirty="0" smtClean="0">
                <a:solidFill>
                  <a:srgbClr val="9A001D"/>
                </a:solidFill>
                <a:effectLst>
                  <a:outerShdw blurRad="38100" dist="38100" dir="2700000" algn="tl">
                    <a:srgbClr val="C0C0C0"/>
                  </a:outerShdw>
                </a:effectLst>
                <a:latin typeface="+mj-lt"/>
                <a:ea typeface="+mj-ea"/>
                <a:cs typeface="+mj-cs"/>
              </a:rPr>
              <a:t>  2 </a:t>
            </a:r>
            <a:r>
              <a:rPr lang="en-GB" sz="1700" kern="1200" cap="small" dirty="0">
                <a:solidFill>
                  <a:srgbClr val="9A001D"/>
                </a:solidFill>
                <a:effectLst>
                  <a:outerShdw blurRad="38100" dist="38100" dir="2700000" algn="tl">
                    <a:srgbClr val="C0C0C0"/>
                  </a:outerShdw>
                </a:effectLst>
                <a:latin typeface="+mj-lt"/>
                <a:ea typeface="+mj-ea"/>
                <a:cs typeface="+mj-cs"/>
              </a:rPr>
              <a:t>days meeting (6 and 7). On the 8th I take one day off: </a:t>
            </a:r>
          </a:p>
          <a:p>
            <a:pPr marL="85725" lvl="1" indent="-85725">
              <a:buNone/>
            </a:pPr>
            <a:endParaRPr lang="en-GB" sz="1700" kern="1200" cap="small" dirty="0">
              <a:solidFill>
                <a:srgbClr val="9A001D"/>
              </a:solidFill>
              <a:effectLst>
                <a:outerShdw blurRad="38100" dist="38100" dir="2700000" algn="tl">
                  <a:srgbClr val="C0C0C0"/>
                </a:outerShdw>
              </a:effectLst>
              <a:latin typeface="+mj-lt"/>
              <a:ea typeface="+mj-ea"/>
              <a:cs typeface="+mj-cs"/>
            </a:endParaRPr>
          </a:p>
          <a:p>
            <a:pPr marL="85725" lvl="1" indent="-85725">
              <a:buNone/>
            </a:pPr>
            <a:r>
              <a:rPr lang="en-GB" sz="1800" dirty="0" smtClean="0">
                <a:solidFill>
                  <a:srgbClr val="FF0000"/>
                </a:solidFill>
              </a:rPr>
              <a:t>	</a:t>
            </a:r>
            <a:r>
              <a:rPr lang="en-GB" sz="1800" dirty="0" smtClean="0"/>
              <a:t>		</a:t>
            </a:r>
            <a:r>
              <a:rPr lang="en-GB" sz="1800" b="0" dirty="0" smtClean="0"/>
              <a:t>a</a:t>
            </a:r>
            <a:r>
              <a:rPr lang="en-GB" sz="1600" b="0" dirty="0" smtClean="0"/>
              <a:t>. I can charge a </a:t>
            </a:r>
            <a:r>
              <a:rPr lang="en-GB" sz="1600" b="0" dirty="0"/>
              <a:t>maximum </a:t>
            </a:r>
            <a:r>
              <a:rPr lang="en-GB" sz="1600" b="0" dirty="0" smtClean="0"/>
              <a:t>of 2 </a:t>
            </a:r>
            <a:r>
              <a:rPr lang="en-GB" sz="1600" b="0" dirty="0"/>
              <a:t>days </a:t>
            </a:r>
            <a:r>
              <a:rPr lang="en-GB" sz="1600" b="0" dirty="0" smtClean="0"/>
              <a:t>as </a:t>
            </a:r>
            <a:r>
              <a:rPr lang="en-GB" sz="1600" b="0" dirty="0"/>
              <a:t>costs of stay  </a:t>
            </a:r>
          </a:p>
          <a:p>
            <a:pPr marL="400050" lvl="1" indent="0">
              <a:buNone/>
            </a:pPr>
            <a:r>
              <a:rPr lang="en-GB" sz="1600" b="0" dirty="0" smtClean="0"/>
              <a:t>		b. </a:t>
            </a:r>
            <a:r>
              <a:rPr lang="en-GB" sz="1600" b="0" dirty="0"/>
              <a:t>I </a:t>
            </a:r>
            <a:r>
              <a:rPr lang="en-GB" sz="1600" b="0" dirty="0" smtClean="0"/>
              <a:t>can charge a maximum of 4 </a:t>
            </a:r>
            <a:r>
              <a:rPr lang="en-GB" sz="1600" b="0" dirty="0"/>
              <a:t>days as costs of stay </a:t>
            </a:r>
          </a:p>
          <a:p>
            <a:pPr marL="400050" lvl="1" indent="0">
              <a:buNone/>
            </a:pPr>
            <a:r>
              <a:rPr lang="en-GB" sz="1600" b="0" dirty="0" smtClean="0"/>
              <a:t>		c. </a:t>
            </a:r>
            <a:r>
              <a:rPr lang="en-GB" sz="1600" b="0" dirty="0"/>
              <a:t>I </a:t>
            </a:r>
            <a:r>
              <a:rPr lang="en-GB" sz="1600" b="0" dirty="0" smtClean="0"/>
              <a:t>can charge a maximum of 5 </a:t>
            </a:r>
            <a:r>
              <a:rPr lang="en-GB" sz="1600" b="0" dirty="0"/>
              <a:t>days as costs of stay </a:t>
            </a:r>
            <a:endParaRPr lang="en-GB" sz="1600" dirty="0" smtClean="0"/>
          </a:p>
          <a:p>
            <a:pPr marL="400050" lvl="1" indent="0">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41</a:t>
            </a:fld>
            <a:endParaRPr lang="en-GB" altLang="en-US"/>
          </a:p>
        </p:txBody>
      </p:sp>
    </p:spTree>
    <p:extLst>
      <p:ext uri="{BB962C8B-B14F-4D97-AF65-F5344CB8AC3E}">
        <p14:creationId xmlns:p14="http://schemas.microsoft.com/office/powerpoint/2010/main" val="1731977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42</a:t>
            </a:fld>
            <a:endParaRPr lang="en-GB" altLang="en-US"/>
          </a:p>
        </p:txBody>
      </p:sp>
      <p:sp>
        <p:nvSpPr>
          <p:cNvPr id="3" name="Content Placeholder 2"/>
          <p:cNvSpPr>
            <a:spLocks noGrp="1"/>
          </p:cNvSpPr>
          <p:nvPr>
            <p:ph idx="1"/>
          </p:nvPr>
        </p:nvSpPr>
        <p:spPr>
          <a:xfrm>
            <a:off x="457200" y="1412776"/>
            <a:ext cx="8229600" cy="4824536"/>
          </a:xfrm>
        </p:spPr>
        <p:txBody>
          <a:bodyPr/>
          <a:lstStyle/>
          <a:p>
            <a:pPr marL="0" indent="0">
              <a:buNone/>
            </a:pPr>
            <a:endParaRPr lang="en-US" b="1" i="0" kern="1200" cap="small" dirty="0" smtClean="0">
              <a:solidFill>
                <a:srgbClr val="9A001D"/>
              </a:solidFill>
              <a:effectLst>
                <a:outerShdw blurRad="38100" dist="38100" dir="2700000" algn="tl">
                  <a:srgbClr val="C0C0C0"/>
                </a:outerShdw>
              </a:effectLst>
              <a:latin typeface="+mj-lt"/>
              <a:ea typeface="+mj-ea"/>
              <a:cs typeface="+mj-cs"/>
            </a:endParaRPr>
          </a:p>
          <a:p>
            <a:pPr marL="0" indent="0">
              <a:buNone/>
            </a:pPr>
            <a:endParaRPr lang="en-US" b="1" i="0" kern="1200" cap="small" dirty="0">
              <a:solidFill>
                <a:srgbClr val="9A001D"/>
              </a:solidFill>
              <a:effectLst>
                <a:outerShdw blurRad="38100" dist="38100" dir="2700000" algn="tl">
                  <a:srgbClr val="C0C0C0"/>
                </a:outerShdw>
              </a:effectLst>
              <a:latin typeface="+mj-lt"/>
              <a:ea typeface="+mj-ea"/>
              <a:cs typeface="+mj-cs"/>
            </a:endParaRPr>
          </a:p>
          <a:p>
            <a:pPr marL="0" lvl="1" indent="0">
              <a:buClr>
                <a:schemeClr val="bg1"/>
              </a:buClr>
              <a:buNone/>
            </a:pPr>
            <a:r>
              <a:rPr lang="en-GB" sz="2400" i="1" kern="1200" cap="small" dirty="0">
                <a:solidFill>
                  <a:srgbClr val="9A001D"/>
                </a:solidFill>
                <a:effectLst>
                  <a:outerShdw blurRad="38100" dist="38100" dir="2700000" algn="tl">
                    <a:srgbClr val="C0C0C0"/>
                  </a:outerShdw>
                </a:effectLst>
                <a:latin typeface="+mj-lt"/>
                <a:ea typeface="+mj-ea"/>
                <a:cs typeface="+mj-cs"/>
              </a:rPr>
              <a:t>4) </a:t>
            </a:r>
            <a:r>
              <a:rPr lang="en-GB" sz="2400" i="1" kern="1200" cap="small" dirty="0" smtClean="0">
                <a:solidFill>
                  <a:srgbClr val="9A001D"/>
                </a:solidFill>
                <a:effectLst>
                  <a:outerShdw blurRad="38100" dist="38100" dir="2700000" algn="tl">
                    <a:srgbClr val="C0C0C0"/>
                  </a:outerShdw>
                </a:effectLst>
                <a:latin typeface="+mj-lt"/>
                <a:ea typeface="+mj-ea"/>
                <a:cs typeface="+mj-cs"/>
              </a:rPr>
              <a:t>Management of the </a:t>
            </a:r>
            <a:r>
              <a:rPr lang="en-GB" sz="2400" i="1" kern="1200" cap="small" dirty="0">
                <a:solidFill>
                  <a:srgbClr val="9A001D"/>
                </a:solidFill>
                <a:effectLst>
                  <a:outerShdw blurRad="38100" dist="38100" dir="2700000" algn="tl">
                    <a:srgbClr val="C0C0C0"/>
                  </a:outerShdw>
                </a:effectLst>
                <a:latin typeface="+mj-lt"/>
                <a:ea typeface="+mj-ea"/>
                <a:cs typeface="+mj-cs"/>
              </a:rPr>
              <a:t>Grant</a:t>
            </a:r>
          </a:p>
          <a:p>
            <a:pPr marL="0" indent="0">
              <a:buNone/>
            </a:pPr>
            <a:endParaRPr lang="en-US" b="1" kern="1200" cap="small" dirty="0" smtClean="0">
              <a:solidFill>
                <a:srgbClr val="9A001D"/>
              </a:solidFill>
              <a:effectLst>
                <a:outerShdw blurRad="38100" dist="38100" dir="2700000" algn="tl">
                  <a:srgbClr val="C0C0C0"/>
                </a:outerShdw>
              </a:effectLst>
              <a:latin typeface="+mj-lt"/>
              <a:ea typeface="+mj-ea"/>
              <a:cs typeface="+mj-cs"/>
            </a:endParaRPr>
          </a:p>
          <a:p>
            <a:pPr marL="0" indent="0">
              <a:buNone/>
            </a:pPr>
            <a:r>
              <a:rPr lang="en-US" b="1" kern="1200" cap="small" dirty="0" smtClean="0">
                <a:solidFill>
                  <a:srgbClr val="9A001D"/>
                </a:solidFill>
                <a:effectLst>
                  <a:outerShdw blurRad="38100" dist="38100" dir="2700000" algn="tl">
                    <a:srgbClr val="C0C0C0"/>
                  </a:outerShdw>
                </a:effectLst>
                <a:latin typeface="+mj-lt"/>
                <a:ea typeface="+mj-ea"/>
                <a:cs typeface="+mj-cs"/>
              </a:rPr>
              <a:t>5) Financial Reporting</a:t>
            </a:r>
          </a:p>
          <a:p>
            <a:pPr marL="0" indent="0">
              <a:buNone/>
            </a:pPr>
            <a:endParaRPr lang="en-US" b="1" kern="1200" cap="small" dirty="0" smtClean="0">
              <a:solidFill>
                <a:srgbClr val="9A001D"/>
              </a:solidFill>
              <a:effectLst>
                <a:outerShdw blurRad="38100" dist="38100" dir="2700000" algn="tl">
                  <a:srgbClr val="C0C0C0"/>
                </a:outerShdw>
              </a:effectLst>
              <a:latin typeface="+mj-lt"/>
              <a:ea typeface="+mj-ea"/>
              <a:cs typeface="+mj-cs"/>
            </a:endParaRPr>
          </a:p>
          <a:p>
            <a:pPr marL="0" indent="0">
              <a:buNone/>
            </a:pPr>
            <a:r>
              <a:rPr lang="en-GB" b="1" kern="1200" cap="small" dirty="0" smtClean="0">
                <a:solidFill>
                  <a:srgbClr val="9A001D"/>
                </a:solidFill>
                <a:effectLst>
                  <a:outerShdw blurRad="38100" dist="38100" dir="2700000" algn="tl">
                    <a:srgbClr val="C0C0C0"/>
                  </a:outerShdw>
                </a:effectLst>
                <a:latin typeface="+mj-lt"/>
                <a:ea typeface="+mj-ea"/>
                <a:cs typeface="+mj-cs"/>
              </a:rPr>
              <a:t>6</a:t>
            </a:r>
            <a:r>
              <a:rPr lang="en-GB" b="1" kern="1200" cap="small" dirty="0">
                <a:solidFill>
                  <a:srgbClr val="9A001D"/>
                </a:solidFill>
                <a:effectLst>
                  <a:outerShdw blurRad="38100" dist="38100" dir="2700000" algn="tl">
                    <a:srgbClr val="C0C0C0"/>
                  </a:outerShdw>
                </a:effectLst>
                <a:latin typeface="+mj-lt"/>
                <a:ea typeface="+mj-ea"/>
                <a:cs typeface="+mj-cs"/>
              </a:rPr>
              <a:t>) Calculation of the Final </a:t>
            </a:r>
            <a:r>
              <a:rPr lang="en-GB" b="1" kern="1200" cap="small" dirty="0" smtClean="0">
                <a:solidFill>
                  <a:srgbClr val="9A001D"/>
                </a:solidFill>
                <a:effectLst>
                  <a:outerShdw blurRad="38100" dist="38100" dir="2700000" algn="tl">
                    <a:srgbClr val="C0C0C0"/>
                  </a:outerShdw>
                </a:effectLst>
                <a:latin typeface="+mj-lt"/>
                <a:ea typeface="+mj-ea"/>
                <a:cs typeface="+mj-cs"/>
              </a:rPr>
              <a:t>Grant</a:t>
            </a:r>
          </a:p>
          <a:p>
            <a:pPr marL="0" indent="0">
              <a:buNone/>
            </a:pPr>
            <a:endParaRPr lang="en-GB" b="1" kern="1200" cap="small" dirty="0">
              <a:solidFill>
                <a:srgbClr val="9A001D"/>
              </a:solidFill>
              <a:effectLst>
                <a:outerShdw blurRad="38100" dist="38100" dir="2700000" algn="tl">
                  <a:srgbClr val="C0C0C0"/>
                </a:outerShdw>
              </a:effectLst>
              <a:latin typeface="+mj-lt"/>
              <a:ea typeface="+mj-ea"/>
              <a:cs typeface="+mj-cs"/>
            </a:endParaRPr>
          </a:p>
          <a:p>
            <a:pPr marL="0" indent="0">
              <a:buNone/>
            </a:pPr>
            <a:r>
              <a:rPr lang="fr-BE" b="1" kern="1200" cap="small" dirty="0">
                <a:solidFill>
                  <a:srgbClr val="9A001D"/>
                </a:solidFill>
                <a:effectLst>
                  <a:outerShdw blurRad="38100" dist="38100" dir="2700000" algn="tl">
                    <a:srgbClr val="C0C0C0"/>
                  </a:outerShdw>
                </a:effectLst>
                <a:latin typeface="+mj-lt"/>
                <a:ea typeface="+mj-ea"/>
                <a:cs typeface="+mj-cs"/>
              </a:rPr>
              <a:t>7) </a:t>
            </a:r>
            <a:r>
              <a:rPr lang="fr-BE" b="1" kern="1200" cap="small" dirty="0" err="1">
                <a:solidFill>
                  <a:srgbClr val="9A001D"/>
                </a:solidFill>
                <a:effectLst>
                  <a:outerShdw blurRad="38100" dist="38100" dir="2700000" algn="tl">
                    <a:srgbClr val="C0C0C0"/>
                  </a:outerShdw>
                </a:effectLst>
                <a:latin typeface="+mj-lt"/>
                <a:ea typeface="+mj-ea"/>
                <a:cs typeface="+mj-cs"/>
              </a:rPr>
              <a:t>Checks</a:t>
            </a:r>
            <a:r>
              <a:rPr lang="fr-BE" b="1" kern="1200" cap="small" dirty="0">
                <a:solidFill>
                  <a:srgbClr val="9A001D"/>
                </a:solidFill>
                <a:effectLst>
                  <a:outerShdw blurRad="38100" dist="38100" dir="2700000" algn="tl">
                    <a:srgbClr val="C0C0C0"/>
                  </a:outerShdw>
                </a:effectLst>
                <a:latin typeface="+mj-lt"/>
                <a:ea typeface="+mj-ea"/>
                <a:cs typeface="+mj-cs"/>
              </a:rPr>
              <a:t> &amp; Audits</a:t>
            </a:r>
            <a:r>
              <a:rPr lang="en-GB" altLang="en-US" b="1" kern="1200" cap="small" dirty="0">
                <a:solidFill>
                  <a:srgbClr val="9A001D"/>
                </a:solidFill>
                <a:effectLst>
                  <a:outerShdw blurRad="38100" dist="38100" dir="2700000" algn="tl">
                    <a:srgbClr val="C0C0C0"/>
                  </a:outerShdw>
                </a:effectLst>
                <a:latin typeface="+mj-lt"/>
                <a:ea typeface="+mj-ea"/>
                <a:cs typeface="+mj-cs"/>
              </a:rPr>
              <a:t>(Art. II.27)</a:t>
            </a:r>
            <a:endParaRPr lang="en-US" b="1" kern="1200" cap="small" dirty="0">
              <a:solidFill>
                <a:srgbClr val="9A001D"/>
              </a:solidFill>
              <a:effectLst>
                <a:outerShdw blurRad="38100" dist="38100" dir="2700000" algn="tl">
                  <a:srgbClr val="C0C0C0"/>
                </a:outerShdw>
              </a:effectLst>
              <a:latin typeface="+mj-lt"/>
              <a:ea typeface="+mj-ea"/>
              <a:cs typeface="+mj-cs"/>
            </a:endParaRPr>
          </a:p>
          <a:p>
            <a:pPr marL="361950" lvl="1" indent="0">
              <a:buClr>
                <a:schemeClr val="bg1"/>
              </a:buClr>
              <a:buNone/>
            </a:pPr>
            <a:endParaRPr lang="en-US" sz="1500" i="1" dirty="0" smtClean="0">
              <a:solidFill>
                <a:srgbClr val="FF0000"/>
              </a:solidFill>
            </a:endParaRPr>
          </a:p>
          <a:p>
            <a:pPr marL="0" lvl="1" indent="0">
              <a:buClr>
                <a:schemeClr val="bg1"/>
              </a:buClr>
              <a:buNone/>
            </a:pPr>
            <a:endParaRPr lang="en-GB" sz="1800" dirty="0" smtClean="0">
              <a:solidFill>
                <a:srgbClr val="2D5EC1"/>
              </a:solidFill>
            </a:endParaRPr>
          </a:p>
          <a:p>
            <a:pPr marL="0" lvl="1" indent="0">
              <a:buClr>
                <a:schemeClr val="bg1"/>
              </a:buClr>
              <a:buNone/>
            </a:pPr>
            <a:endParaRPr lang="en-GB" sz="1800" dirty="0" smtClean="0">
              <a:solidFill>
                <a:srgbClr val="2D5EC1"/>
              </a:solidFill>
            </a:endParaRPr>
          </a:p>
          <a:p>
            <a:pPr marL="0" lvl="1" indent="0">
              <a:buClr>
                <a:schemeClr val="bg1"/>
              </a:buClr>
              <a:buNone/>
            </a:pPr>
            <a:endParaRPr lang="en-US" sz="1600" i="1" dirty="0"/>
          </a:p>
          <a:p>
            <a:pPr marL="0" lvl="1" indent="0" algn="ctr">
              <a:buClr>
                <a:schemeClr val="bg1"/>
              </a:buClr>
              <a:buNone/>
            </a:pPr>
            <a:endParaRPr lang="en-US" sz="2400" i="1" dirty="0">
              <a:solidFill>
                <a:srgbClr val="FF0000"/>
              </a:solidFill>
            </a:endParaRPr>
          </a:p>
          <a:p>
            <a:pPr marL="0" lvl="1" indent="0" algn="ctr">
              <a:buClr>
                <a:schemeClr val="bg1"/>
              </a:buClr>
              <a:buNone/>
            </a:pPr>
            <a:endParaRPr lang="en-US" sz="2100" dirty="0" smtClean="0"/>
          </a:p>
          <a:p>
            <a:pPr marL="342900" lvl="1" indent="-342900" algn="ctr">
              <a:buClr>
                <a:schemeClr val="bg1"/>
              </a:buClr>
            </a:pPr>
            <a:endParaRPr lang="en-US" sz="2100" dirty="0"/>
          </a:p>
          <a:p>
            <a:endParaRPr lang="en-GB" dirty="0"/>
          </a:p>
        </p:txBody>
      </p:sp>
    </p:spTree>
    <p:extLst>
      <p:ext uri="{BB962C8B-B14F-4D97-AF65-F5344CB8AC3E}">
        <p14:creationId xmlns:p14="http://schemas.microsoft.com/office/powerpoint/2010/main" val="1819603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43</a:t>
            </a:fld>
            <a:endParaRPr lang="en-GB" altLang="en-US"/>
          </a:p>
        </p:txBody>
      </p:sp>
      <p:sp>
        <p:nvSpPr>
          <p:cNvPr id="3" name="Content Placeholder 2"/>
          <p:cNvSpPr>
            <a:spLocks noGrp="1"/>
          </p:cNvSpPr>
          <p:nvPr>
            <p:ph idx="1"/>
          </p:nvPr>
        </p:nvSpPr>
        <p:spPr>
          <a:xfrm>
            <a:off x="457200" y="1412776"/>
            <a:ext cx="8229600" cy="4824536"/>
          </a:xfrm>
        </p:spPr>
        <p:txBody>
          <a:bodyPr/>
          <a:lstStyle/>
          <a:p>
            <a:pPr marL="0" indent="0" algn="ctr">
              <a:buNone/>
            </a:pPr>
            <a:endParaRPr lang="en-US" b="1" i="0" kern="1200" cap="small" dirty="0">
              <a:solidFill>
                <a:srgbClr val="9A001D"/>
              </a:solidFill>
              <a:effectLst>
                <a:outerShdw blurRad="38100" dist="38100" dir="2700000" algn="tl">
                  <a:srgbClr val="C0C0C0"/>
                </a:outerShdw>
              </a:effectLst>
              <a:latin typeface="+mj-lt"/>
              <a:ea typeface="+mj-ea"/>
              <a:cs typeface="+mj-cs"/>
            </a:endParaRPr>
          </a:p>
          <a:p>
            <a:pPr marL="361950" lvl="1" indent="0">
              <a:buClr>
                <a:schemeClr val="bg1"/>
              </a:buClr>
              <a:buNone/>
            </a:pPr>
            <a:endParaRPr lang="en-US" sz="1500" i="1" dirty="0" smtClean="0">
              <a:solidFill>
                <a:srgbClr val="FF0000"/>
              </a:solidFill>
            </a:endParaRPr>
          </a:p>
          <a:p>
            <a:pPr marL="0" lvl="1" indent="0" algn="ctr">
              <a:buClr>
                <a:schemeClr val="bg1"/>
              </a:buClr>
              <a:buNone/>
            </a:pPr>
            <a:endParaRPr lang="en-US" sz="2400" i="1" dirty="0">
              <a:solidFill>
                <a:srgbClr val="FF0000"/>
              </a:solidFill>
            </a:endParaRPr>
          </a:p>
          <a:p>
            <a:pPr marL="0" lvl="1" indent="0" algn="ctr">
              <a:buClr>
                <a:schemeClr val="bg1"/>
              </a:buClr>
              <a:buNone/>
            </a:pPr>
            <a:endParaRPr lang="en-US" sz="2100" dirty="0" smtClean="0"/>
          </a:p>
          <a:p>
            <a:endParaRPr lang="en-GB" dirty="0"/>
          </a:p>
        </p:txBody>
      </p:sp>
      <p:sp>
        <p:nvSpPr>
          <p:cNvPr id="4" name="Rectangle 3"/>
          <p:cNvSpPr/>
          <p:nvPr/>
        </p:nvSpPr>
        <p:spPr>
          <a:xfrm>
            <a:off x="1568624" y="1268760"/>
            <a:ext cx="6300192" cy="646331"/>
          </a:xfrm>
          <a:prstGeom prst="rect">
            <a:avLst/>
          </a:prstGeom>
        </p:spPr>
        <p:txBody>
          <a:bodyPr wrap="square">
            <a:spAutoFit/>
          </a:bodyPr>
          <a:lstStyle/>
          <a:p>
            <a:pPr marL="0" indent="0" algn="ctr">
              <a:buNone/>
            </a:pPr>
            <a:endParaRPr lang="en-US" b="1" cap="small" dirty="0">
              <a:solidFill>
                <a:srgbClr val="9A001D"/>
              </a:solidFill>
              <a:effectLst>
                <a:outerShdw blurRad="38100" dist="38100" dir="2700000" algn="tl">
                  <a:srgbClr val="C0C0C0"/>
                </a:outerShdw>
              </a:effectLst>
            </a:endParaRPr>
          </a:p>
          <a:p>
            <a:pPr marL="0" lvl="1" indent="0" algn="ctr">
              <a:buClr>
                <a:schemeClr val="bg1"/>
              </a:buClr>
              <a:buNone/>
            </a:pPr>
            <a:r>
              <a:rPr lang="en-GB" sz="2400" b="1" cap="small" dirty="0">
                <a:solidFill>
                  <a:srgbClr val="9A001D"/>
                </a:solidFill>
                <a:effectLst>
                  <a:outerShdw blurRad="38100" dist="38100" dir="2700000" algn="tl">
                    <a:srgbClr val="C0C0C0"/>
                  </a:outerShdw>
                </a:effectLst>
                <a:latin typeface="+mj-lt"/>
                <a:ea typeface="+mj-ea"/>
                <a:cs typeface="+mj-cs"/>
              </a:rPr>
              <a:t>4) Management of the Grant</a:t>
            </a:r>
          </a:p>
        </p:txBody>
      </p:sp>
      <p:sp>
        <p:nvSpPr>
          <p:cNvPr id="7" name="Round Diagonal Corner Rectangle 6"/>
          <p:cNvSpPr/>
          <p:nvPr/>
        </p:nvSpPr>
        <p:spPr bwMode="auto">
          <a:xfrm>
            <a:off x="395536" y="1992288"/>
            <a:ext cx="8280920" cy="50060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5725" lvl="2" algn="ctr">
              <a:buClr>
                <a:srgbClr val="0F5494"/>
              </a:buClr>
            </a:pPr>
            <a:endParaRPr lang="en-GB" altLang="en-US" sz="1800" dirty="0" smtClean="0">
              <a:solidFill>
                <a:srgbClr val="0F5494"/>
              </a:solidFill>
              <a:latin typeface="Tahoma" pitchFamily="34" charset="0"/>
              <a:cs typeface="Tahoma" pitchFamily="34" charset="0"/>
            </a:endParaRPr>
          </a:p>
          <a:p>
            <a:pPr marL="85725" lvl="2" algn="ctr">
              <a:buClr>
                <a:srgbClr val="0F5494"/>
              </a:buClr>
            </a:pPr>
            <a:r>
              <a:rPr lang="en-GB" altLang="en-US" sz="1800" dirty="0" smtClean="0">
                <a:solidFill>
                  <a:srgbClr val="0F5494"/>
                </a:solidFill>
                <a:latin typeface="Tahoma" pitchFamily="34" charset="0"/>
                <a:cs typeface="Tahoma" pitchFamily="34" charset="0"/>
              </a:rPr>
              <a:t>Grant </a:t>
            </a:r>
            <a:r>
              <a:rPr lang="en-GB" altLang="en-US" sz="1800" dirty="0">
                <a:solidFill>
                  <a:srgbClr val="0F5494"/>
                </a:solidFill>
                <a:latin typeface="Tahoma" pitchFamily="34" charset="0"/>
                <a:cs typeface="Tahoma" pitchFamily="34" charset="0"/>
              </a:rPr>
              <a:t>paid on the bank account of the coordinator (Art I.5 of GA)</a:t>
            </a:r>
          </a:p>
          <a:p>
            <a:pPr lvl="2">
              <a:buClr>
                <a:srgbClr val="0F5494"/>
              </a:buClr>
            </a:pPr>
            <a:endParaRPr lang="en-GB" altLang="en-US" sz="1800" dirty="0" smtClean="0">
              <a:solidFill>
                <a:srgbClr val="0F5494"/>
              </a:solidFill>
              <a:latin typeface="Tahoma" pitchFamily="34" charset="0"/>
              <a:cs typeface="Tahoma" pitchFamily="34" charset="0"/>
            </a:endParaRPr>
          </a:p>
        </p:txBody>
      </p:sp>
      <p:sp>
        <p:nvSpPr>
          <p:cNvPr id="9" name="Round Diagonal Corner Rectangle 8"/>
          <p:cNvSpPr/>
          <p:nvPr/>
        </p:nvSpPr>
        <p:spPr bwMode="auto">
          <a:xfrm>
            <a:off x="395849" y="2708920"/>
            <a:ext cx="8280920" cy="3511624"/>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buClr>
                <a:srgbClr val="0F5494"/>
              </a:buClr>
              <a:buFont typeface="Wingdings" panose="05000000000000000000" pitchFamily="2" charset="2"/>
              <a:buChar char="Ø"/>
            </a:pPr>
            <a:endParaRPr lang="en-GB" altLang="en-US" sz="1800" dirty="0" smtClean="0">
              <a:latin typeface="Tahoma" pitchFamily="34" charset="0"/>
              <a:cs typeface="Tahoma" pitchFamily="34" charset="0"/>
            </a:endParaRPr>
          </a:p>
          <a:p>
            <a:pPr marL="266700">
              <a:buClr>
                <a:srgbClr val="0F5494"/>
              </a:buClr>
            </a:pPr>
            <a:endParaRPr lang="en-GB" altLang="en-US" sz="1800" dirty="0" smtClean="0">
              <a:solidFill>
                <a:srgbClr val="0F5494"/>
              </a:solidFill>
              <a:latin typeface="Tahoma" pitchFamily="34" charset="0"/>
              <a:cs typeface="Tahoma" pitchFamily="34" charset="0"/>
            </a:endParaRPr>
          </a:p>
          <a:p>
            <a:pPr marL="266700">
              <a:buClr>
                <a:srgbClr val="0F5494"/>
              </a:buClr>
            </a:pPr>
            <a:r>
              <a:rPr lang="en-GB" altLang="en-US" sz="1800" dirty="0" smtClean="0">
                <a:solidFill>
                  <a:srgbClr val="0F5494"/>
                </a:solidFill>
                <a:latin typeface="Tahoma" pitchFamily="34" charset="0"/>
                <a:cs typeface="Tahoma" pitchFamily="34" charset="0"/>
              </a:rPr>
              <a:t>Methods for distributing the grant/reimbursing the costs between     coordinator and partners          </a:t>
            </a:r>
            <a:r>
              <a:rPr lang="en-GB" altLang="en-US" sz="1800" b="1" dirty="0" smtClean="0">
                <a:solidFill>
                  <a:srgbClr val="0F5494"/>
                </a:solidFill>
                <a:latin typeface="Tahoma" pitchFamily="34" charset="0"/>
                <a:cs typeface="Tahoma" pitchFamily="34" charset="0"/>
              </a:rPr>
              <a:t>Detailed in </a:t>
            </a:r>
            <a:r>
              <a:rPr lang="en-GB" altLang="en-US" sz="1800" b="1" cap="small" dirty="0" smtClean="0">
                <a:solidFill>
                  <a:srgbClr val="0F5494"/>
                </a:solidFill>
                <a:latin typeface="Tahoma" pitchFamily="34" charset="0"/>
                <a:cs typeface="Tahoma" pitchFamily="34" charset="0"/>
              </a:rPr>
              <a:t>Partnership Agreement</a:t>
            </a:r>
            <a:r>
              <a:rPr lang="en-GB" altLang="en-US" sz="1800" dirty="0" smtClean="0">
                <a:solidFill>
                  <a:srgbClr val="0F5494"/>
                </a:solidFill>
                <a:latin typeface="Tahoma" pitchFamily="34" charset="0"/>
                <a:cs typeface="Tahoma" pitchFamily="34" charset="0"/>
              </a:rPr>
              <a:t>:</a:t>
            </a:r>
          </a:p>
          <a:p>
            <a:pPr marL="1257300" lvl="2" indent="-342900">
              <a:buClr>
                <a:srgbClr val="0F5494"/>
              </a:buClr>
              <a:buAutoNum type="alphaLcParenR"/>
            </a:pPr>
            <a:r>
              <a:rPr lang="en-GB" altLang="en-US" sz="1800" dirty="0" smtClean="0">
                <a:solidFill>
                  <a:srgbClr val="0F5494"/>
                </a:solidFill>
                <a:latin typeface="Tahoma" pitchFamily="34" charset="0"/>
                <a:cs typeface="Tahoma" pitchFamily="34" charset="0"/>
              </a:rPr>
              <a:t>decision on </a:t>
            </a:r>
            <a:r>
              <a:rPr lang="en-GB" altLang="en-US" sz="1800" b="1" dirty="0" smtClean="0">
                <a:solidFill>
                  <a:srgbClr val="0F5494"/>
                </a:solidFill>
                <a:latin typeface="Tahoma" pitchFamily="34" charset="0"/>
                <a:cs typeface="Tahoma" pitchFamily="34" charset="0"/>
              </a:rPr>
              <a:t>HOW</a:t>
            </a:r>
            <a:r>
              <a:rPr lang="en-GB" altLang="en-US" sz="1800" dirty="0" smtClean="0">
                <a:solidFill>
                  <a:srgbClr val="0F5494"/>
                </a:solidFill>
                <a:latin typeface="Tahoma" pitchFamily="34" charset="0"/>
                <a:cs typeface="Tahoma" pitchFamily="34" charset="0"/>
              </a:rPr>
              <a:t> to reimburse costs (</a:t>
            </a:r>
            <a:r>
              <a:rPr lang="en-GB" altLang="en-US" sz="1800" u="sng" dirty="0" smtClean="0">
                <a:solidFill>
                  <a:srgbClr val="0F5494"/>
                </a:solidFill>
                <a:latin typeface="Tahoma" pitchFamily="34" charset="0"/>
                <a:cs typeface="Tahoma" pitchFamily="34" charset="0"/>
              </a:rPr>
              <a:t>in particular UC</a:t>
            </a:r>
            <a:r>
              <a:rPr lang="en-GB" altLang="en-US" sz="1800" dirty="0" smtClean="0">
                <a:solidFill>
                  <a:srgbClr val="0F5494"/>
                </a:solidFill>
                <a:latin typeface="Tahoma" pitchFamily="34" charset="0"/>
                <a:cs typeface="Tahoma" pitchFamily="34" charset="0"/>
              </a:rPr>
              <a:t>)</a:t>
            </a:r>
          </a:p>
          <a:p>
            <a:pPr marL="1257300" lvl="2" indent="-342900">
              <a:buClr>
                <a:srgbClr val="0F5494"/>
              </a:buClr>
              <a:buAutoNum type="alphaLcParenR"/>
            </a:pPr>
            <a:r>
              <a:rPr lang="en-GB" altLang="en-US" sz="1800" dirty="0" smtClean="0">
                <a:solidFill>
                  <a:srgbClr val="0F5494"/>
                </a:solidFill>
                <a:latin typeface="Tahoma" pitchFamily="34" charset="0"/>
                <a:cs typeface="Tahoma" pitchFamily="34" charset="0"/>
              </a:rPr>
              <a:t>decision on </a:t>
            </a:r>
            <a:r>
              <a:rPr lang="en-GB" altLang="en-US" sz="1800" b="1" dirty="0" smtClean="0">
                <a:solidFill>
                  <a:srgbClr val="0F5494"/>
                </a:solidFill>
                <a:latin typeface="Tahoma" pitchFamily="34" charset="0"/>
                <a:cs typeface="Tahoma" pitchFamily="34" charset="0"/>
              </a:rPr>
              <a:t>WHERE</a:t>
            </a:r>
            <a:r>
              <a:rPr lang="en-GB" altLang="en-US" sz="1800" dirty="0" smtClean="0">
                <a:solidFill>
                  <a:srgbClr val="0F5494"/>
                </a:solidFill>
                <a:latin typeface="Tahoma" pitchFamily="34" charset="0"/>
                <a:cs typeface="Tahoma" pitchFamily="34" charset="0"/>
              </a:rPr>
              <a:t> to pay (/to whom)</a:t>
            </a:r>
          </a:p>
          <a:p>
            <a:pPr lvl="2">
              <a:buClr>
                <a:srgbClr val="0F5494"/>
              </a:buClr>
            </a:pPr>
            <a:r>
              <a:rPr lang="en-GB" altLang="en-US" sz="1800" dirty="0" smtClean="0">
                <a:solidFill>
                  <a:srgbClr val="0F5494"/>
                </a:solidFill>
                <a:latin typeface="Tahoma" pitchFamily="34" charset="0"/>
                <a:cs typeface="Tahoma" pitchFamily="34" charset="0"/>
              </a:rPr>
              <a:t>c) decision on </a:t>
            </a:r>
            <a:r>
              <a:rPr lang="en-GB" altLang="en-US" sz="1800" b="1" dirty="0" smtClean="0">
                <a:solidFill>
                  <a:srgbClr val="0F5494"/>
                </a:solidFill>
                <a:latin typeface="Tahoma" pitchFamily="34" charset="0"/>
                <a:cs typeface="Tahoma" pitchFamily="34" charset="0"/>
              </a:rPr>
              <a:t>WHEN</a:t>
            </a:r>
            <a:r>
              <a:rPr lang="en-GB" altLang="en-US" sz="1800" dirty="0" smtClean="0">
                <a:solidFill>
                  <a:srgbClr val="0F5494"/>
                </a:solidFill>
                <a:latin typeface="Tahoma" pitchFamily="34" charset="0"/>
                <a:cs typeface="Tahoma" pitchFamily="34" charset="0"/>
              </a:rPr>
              <a:t> to pay</a:t>
            </a:r>
          </a:p>
          <a:p>
            <a:pPr marL="273050" lvl="2">
              <a:buClr>
                <a:srgbClr val="0F5494"/>
              </a:buClr>
            </a:pPr>
            <a:endParaRPr lang="en-GB" altLang="en-US" sz="1800" dirty="0" smtClean="0">
              <a:solidFill>
                <a:srgbClr val="0F5494"/>
              </a:solidFill>
              <a:latin typeface="Tahoma" pitchFamily="34" charset="0"/>
              <a:cs typeface="Tahoma" pitchFamily="34" charset="0"/>
            </a:endParaRPr>
          </a:p>
          <a:p>
            <a:pPr marL="273050" lvl="2">
              <a:buClr>
                <a:srgbClr val="0F5494"/>
              </a:buClr>
            </a:pPr>
            <a:r>
              <a:rPr lang="en-GB" altLang="en-US" sz="1800" b="1" dirty="0" smtClean="0">
                <a:solidFill>
                  <a:srgbClr val="0F5494"/>
                </a:solidFill>
                <a:latin typeface="Tahoma" pitchFamily="34" charset="0"/>
                <a:cs typeface="Tahoma" pitchFamily="34" charset="0"/>
              </a:rPr>
              <a:t>No ideal / unique / imposed method</a:t>
            </a:r>
            <a:r>
              <a:rPr lang="en-GB" altLang="en-US" sz="1800" dirty="0" smtClean="0">
                <a:solidFill>
                  <a:srgbClr val="0F5494"/>
                </a:solidFill>
                <a:latin typeface="Tahoma" pitchFamily="34" charset="0"/>
                <a:cs typeface="Tahoma" pitchFamily="34" charset="0"/>
              </a:rPr>
              <a:t> &gt;&gt;&gt; specific situation of each partner should be taken into account</a:t>
            </a:r>
            <a:endParaRPr lang="en-GB" altLang="en-US" sz="1800" dirty="0">
              <a:solidFill>
                <a:srgbClr val="0F5494"/>
              </a:solidFill>
              <a:latin typeface="Tahoma" pitchFamily="34" charset="0"/>
              <a:cs typeface="Tahoma" pitchFamily="34" charset="0"/>
            </a:endParaRPr>
          </a:p>
          <a:p>
            <a:pPr marL="273050" lvl="2">
              <a:buClr>
                <a:srgbClr val="0F5494"/>
              </a:buClr>
            </a:pPr>
            <a:endParaRPr lang="en-GB" altLang="en-US" sz="1800" dirty="0" smtClean="0">
              <a:solidFill>
                <a:srgbClr val="0F5494"/>
              </a:solidFill>
              <a:latin typeface="Tahoma" pitchFamily="34" charset="0"/>
              <a:cs typeface="Tahoma" pitchFamily="34" charset="0"/>
            </a:endParaRPr>
          </a:p>
          <a:p>
            <a:pPr marL="273050" lvl="2">
              <a:buClr>
                <a:srgbClr val="0F5494"/>
              </a:buClr>
            </a:pPr>
            <a:r>
              <a:rPr lang="en-GB" altLang="en-US" sz="1800" b="1" dirty="0" smtClean="0">
                <a:solidFill>
                  <a:srgbClr val="0F5494"/>
                </a:solidFill>
                <a:latin typeface="Tahoma" pitchFamily="34" charset="0"/>
                <a:cs typeface="Tahoma" pitchFamily="34" charset="0"/>
              </a:rPr>
              <a:t>Payments in cash</a:t>
            </a:r>
            <a:r>
              <a:rPr lang="en-GB" altLang="en-US" sz="1800" dirty="0" smtClean="0">
                <a:solidFill>
                  <a:srgbClr val="0F5494"/>
                </a:solidFill>
                <a:latin typeface="Tahoma" pitchFamily="34" charset="0"/>
                <a:cs typeface="Tahoma" pitchFamily="34" charset="0"/>
              </a:rPr>
              <a:t>: only if no other (reasonable) possibility</a:t>
            </a:r>
          </a:p>
          <a:p>
            <a:pPr marL="273050" lvl="2">
              <a:buClr>
                <a:srgbClr val="0F5494"/>
              </a:buClr>
            </a:pPr>
            <a:r>
              <a:rPr lang="en-GB" altLang="en-US" sz="1600" dirty="0" smtClean="0">
                <a:solidFill>
                  <a:srgbClr val="0F5494"/>
                </a:solidFill>
                <a:latin typeface="Tahoma" pitchFamily="34" charset="0"/>
                <a:cs typeface="Tahoma" pitchFamily="34" charset="0"/>
              </a:rPr>
              <a:t>(must be justified/traceable)</a:t>
            </a:r>
          </a:p>
          <a:p>
            <a:pPr lvl="2">
              <a:buClr>
                <a:srgbClr val="0F5494"/>
              </a:buClr>
            </a:pPr>
            <a:endParaRPr lang="en-GB" altLang="en-US" sz="1800" dirty="0" smtClean="0">
              <a:solidFill>
                <a:srgbClr val="0F5494"/>
              </a:solidFill>
              <a:latin typeface="Tahoma" pitchFamily="34" charset="0"/>
              <a:cs typeface="Tahoma" pitchFamily="34" charset="0"/>
            </a:endParaRPr>
          </a:p>
          <a:p>
            <a:pPr lvl="2">
              <a:buClr>
                <a:srgbClr val="0F5494"/>
              </a:buClr>
            </a:pPr>
            <a:r>
              <a:rPr lang="en-GB" altLang="en-US" sz="1800" dirty="0">
                <a:solidFill>
                  <a:srgbClr val="0F5494"/>
                </a:solidFill>
                <a:latin typeface="Tahoma" pitchFamily="34" charset="0"/>
                <a:cs typeface="Tahoma" pitchFamily="34" charset="0"/>
              </a:rPr>
              <a:t>	</a:t>
            </a:r>
            <a:endParaRPr lang="en-GB" altLang="en-US" sz="1800" dirty="0" smtClean="0">
              <a:solidFill>
                <a:srgbClr val="0F5494"/>
              </a:solidFill>
              <a:latin typeface="Tahoma" pitchFamily="34" charset="0"/>
              <a:cs typeface="Tahoma" pitchFamily="34" charset="0"/>
            </a:endParaRPr>
          </a:p>
          <a:p>
            <a:pPr lvl="2">
              <a:buClr>
                <a:srgbClr val="0F5494"/>
              </a:buClr>
            </a:pPr>
            <a:r>
              <a:rPr lang="en-GB" altLang="en-US" sz="1800" dirty="0" smtClean="0">
                <a:solidFill>
                  <a:srgbClr val="0F5494"/>
                </a:solidFill>
                <a:latin typeface="Tahoma" pitchFamily="34" charset="0"/>
                <a:cs typeface="Tahoma" pitchFamily="34" charset="0"/>
              </a:rPr>
              <a:t>  </a:t>
            </a:r>
          </a:p>
        </p:txBody>
      </p:sp>
      <p:sp>
        <p:nvSpPr>
          <p:cNvPr id="10" name="Right Arrow 9"/>
          <p:cNvSpPr/>
          <p:nvPr/>
        </p:nvSpPr>
        <p:spPr bwMode="auto">
          <a:xfrm>
            <a:off x="3580512" y="3140968"/>
            <a:ext cx="385192" cy="235509"/>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959583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44</a:t>
            </a:fld>
            <a:endParaRPr lang="en-GB" altLang="en-US"/>
          </a:p>
        </p:txBody>
      </p:sp>
      <p:sp>
        <p:nvSpPr>
          <p:cNvPr id="3" name="Content Placeholder 2"/>
          <p:cNvSpPr>
            <a:spLocks noGrp="1"/>
          </p:cNvSpPr>
          <p:nvPr>
            <p:ph idx="1"/>
          </p:nvPr>
        </p:nvSpPr>
        <p:spPr>
          <a:xfrm>
            <a:off x="457200" y="1412776"/>
            <a:ext cx="8229600" cy="4824536"/>
          </a:xfrm>
        </p:spPr>
        <p:txBody>
          <a:bodyPr/>
          <a:lstStyle/>
          <a:p>
            <a:pPr marL="0" indent="0" algn="ctr">
              <a:buNone/>
            </a:pPr>
            <a:r>
              <a:rPr lang="en-US" b="1" i="0" kern="1200" cap="small" dirty="0" smtClean="0">
                <a:solidFill>
                  <a:srgbClr val="9A001D"/>
                </a:solidFill>
                <a:effectLst>
                  <a:outerShdw blurRad="38100" dist="38100" dir="2700000" algn="tl">
                    <a:srgbClr val="C0C0C0"/>
                  </a:outerShdw>
                </a:effectLst>
                <a:latin typeface="+mj-lt"/>
                <a:ea typeface="+mj-ea"/>
                <a:cs typeface="+mj-cs"/>
              </a:rPr>
              <a:t>5) Financial Reporting</a:t>
            </a:r>
          </a:p>
          <a:p>
            <a:pPr marL="0" indent="0" algn="ctr">
              <a:buNone/>
            </a:pPr>
            <a:endParaRPr lang="en-US" b="1" i="0" kern="1200" cap="small" dirty="0">
              <a:solidFill>
                <a:srgbClr val="9A001D"/>
              </a:solidFill>
              <a:effectLst>
                <a:outerShdw blurRad="38100" dist="38100" dir="2700000" algn="tl">
                  <a:srgbClr val="C0C0C0"/>
                </a:outerShdw>
              </a:effectLst>
              <a:latin typeface="+mj-lt"/>
              <a:ea typeface="+mj-ea"/>
              <a:cs typeface="+mj-cs"/>
            </a:endParaRPr>
          </a:p>
          <a:p>
            <a:pPr marL="361950" lvl="1" indent="0">
              <a:buClr>
                <a:schemeClr val="bg1"/>
              </a:buClr>
              <a:buNone/>
            </a:pPr>
            <a:endParaRPr lang="en-US" sz="1500" i="1" dirty="0" smtClean="0">
              <a:solidFill>
                <a:srgbClr val="FF0000"/>
              </a:solidFill>
            </a:endParaRPr>
          </a:p>
          <a:p>
            <a:pPr marL="0" lvl="1" indent="0">
              <a:buClr>
                <a:schemeClr val="bg1"/>
              </a:buClr>
              <a:buNone/>
            </a:pPr>
            <a:endParaRPr lang="en-GB" sz="1800" dirty="0" smtClean="0">
              <a:solidFill>
                <a:srgbClr val="2D5EC1"/>
              </a:solidFill>
            </a:endParaRPr>
          </a:p>
          <a:p>
            <a:pPr marL="0" lvl="1" indent="0">
              <a:buClr>
                <a:schemeClr val="bg1"/>
              </a:buClr>
              <a:buNone/>
            </a:pPr>
            <a:endParaRPr lang="en-GB" sz="1800" dirty="0" smtClean="0">
              <a:solidFill>
                <a:srgbClr val="2D5EC1"/>
              </a:solidFill>
            </a:endParaRPr>
          </a:p>
          <a:p>
            <a:pPr marL="285750" lvl="1">
              <a:buClr>
                <a:srgbClr val="0F5494"/>
              </a:buClr>
              <a:buFont typeface="Wingdings" panose="05000000000000000000" pitchFamily="2" charset="2"/>
              <a:buChar char="Ø"/>
            </a:pPr>
            <a:r>
              <a:rPr lang="en-US" sz="1600" b="0" dirty="0" smtClean="0">
                <a:solidFill>
                  <a:srgbClr val="2D5EC1"/>
                </a:solidFill>
              </a:rPr>
              <a:t>Financial monitoring per budget heading/partner/WP </a:t>
            </a:r>
            <a:r>
              <a:rPr lang="en-US" sz="1600" b="0" u="sng" dirty="0">
                <a:solidFill>
                  <a:srgbClr val="2D5EC1"/>
                </a:solidFill>
              </a:rPr>
              <a:t>during project implementation</a:t>
            </a:r>
            <a:r>
              <a:rPr lang="en-US" sz="1600" b="0" dirty="0">
                <a:solidFill>
                  <a:srgbClr val="2D5EC1"/>
                </a:solidFill>
              </a:rPr>
              <a:t> </a:t>
            </a:r>
            <a:r>
              <a:rPr lang="en-US" sz="1600" b="0" dirty="0" smtClean="0">
                <a:solidFill>
                  <a:srgbClr val="2D5EC1"/>
                </a:solidFill>
              </a:rPr>
              <a:t>(for budget consumption)</a:t>
            </a:r>
          </a:p>
          <a:p>
            <a:pPr marL="0" lvl="1" indent="0">
              <a:buClr>
                <a:srgbClr val="0F5494"/>
              </a:buClr>
              <a:buNone/>
            </a:pPr>
            <a:endParaRPr lang="en-US" sz="1600" b="0" dirty="0" smtClean="0">
              <a:solidFill>
                <a:srgbClr val="2D5EC1"/>
              </a:solidFill>
            </a:endParaRPr>
          </a:p>
          <a:p>
            <a:pPr marL="285750" lvl="1">
              <a:buClr>
                <a:srgbClr val="0F5494"/>
              </a:buClr>
              <a:buFont typeface="Wingdings" panose="05000000000000000000" pitchFamily="2" charset="2"/>
              <a:buChar char="Ø"/>
            </a:pPr>
            <a:r>
              <a:rPr lang="en-GB" sz="1600" b="0" dirty="0">
                <a:solidFill>
                  <a:srgbClr val="2D5EC1"/>
                </a:solidFill>
              </a:rPr>
              <a:t>Statement on the use of the previous pre-financing </a:t>
            </a:r>
            <a:r>
              <a:rPr lang="en-GB" sz="1600" b="0" dirty="0" smtClean="0">
                <a:solidFill>
                  <a:srgbClr val="2D5EC1"/>
                </a:solidFill>
              </a:rPr>
              <a:t>for PR and request </a:t>
            </a:r>
            <a:r>
              <a:rPr lang="en-GB" sz="1600" b="0" dirty="0">
                <a:solidFill>
                  <a:srgbClr val="2D5EC1"/>
                </a:solidFill>
              </a:rPr>
              <a:t>for second pre-financing</a:t>
            </a:r>
          </a:p>
          <a:p>
            <a:pPr marL="285750" lvl="1">
              <a:buClr>
                <a:srgbClr val="0F5494"/>
              </a:buClr>
              <a:buFont typeface="Wingdings" panose="05000000000000000000" pitchFamily="2" charset="2"/>
              <a:buChar char="Ø"/>
            </a:pPr>
            <a:endParaRPr lang="en-US" sz="1600" b="0" dirty="0">
              <a:solidFill>
                <a:srgbClr val="2D5EC1"/>
              </a:solidFill>
            </a:endParaRPr>
          </a:p>
          <a:p>
            <a:pPr marL="285750" lvl="1">
              <a:buClr>
                <a:srgbClr val="0F5494"/>
              </a:buClr>
              <a:buFont typeface="Wingdings" panose="05000000000000000000" pitchFamily="2" charset="2"/>
              <a:buChar char="Ø"/>
            </a:pPr>
            <a:r>
              <a:rPr lang="en-GB" sz="1600" b="0" dirty="0" smtClean="0">
                <a:solidFill>
                  <a:srgbClr val="2D5EC1"/>
                </a:solidFill>
              </a:rPr>
              <a:t>Financial </a:t>
            </a:r>
            <a:r>
              <a:rPr lang="en-GB" sz="1600" b="0" dirty="0">
                <a:solidFill>
                  <a:srgbClr val="2D5EC1"/>
                </a:solidFill>
              </a:rPr>
              <a:t>reporting </a:t>
            </a:r>
            <a:r>
              <a:rPr lang="en-GB" sz="1600" b="0" dirty="0" smtClean="0">
                <a:solidFill>
                  <a:srgbClr val="2D5EC1"/>
                </a:solidFill>
              </a:rPr>
              <a:t>at</a:t>
            </a:r>
            <a:r>
              <a:rPr lang="en-GB" sz="1600" b="0" u="sng" dirty="0" smtClean="0">
                <a:solidFill>
                  <a:srgbClr val="2D5EC1"/>
                </a:solidFill>
              </a:rPr>
              <a:t> </a:t>
            </a:r>
            <a:r>
              <a:rPr lang="en-US" sz="1600" b="0" u="sng" dirty="0">
                <a:solidFill>
                  <a:srgbClr val="2D5EC1"/>
                </a:solidFill>
              </a:rPr>
              <a:t>final </a:t>
            </a:r>
            <a:r>
              <a:rPr lang="en-US" sz="1600" b="0" u="sng" dirty="0" smtClean="0">
                <a:solidFill>
                  <a:srgbClr val="2D5EC1"/>
                </a:solidFill>
              </a:rPr>
              <a:t>report stage, supported by </a:t>
            </a:r>
            <a:r>
              <a:rPr lang="en-GB" sz="1400" i="1" kern="1200" cap="small" dirty="0" smtClean="0">
                <a:solidFill>
                  <a:srgbClr val="9A001D"/>
                </a:solidFill>
                <a:effectLst>
                  <a:outerShdw blurRad="38100" dist="38100" dir="2700000" algn="tl">
                    <a:srgbClr val="C0C0C0"/>
                  </a:outerShdw>
                </a:effectLst>
                <a:latin typeface="+mj-lt"/>
                <a:ea typeface="+mj-ea"/>
                <a:cs typeface="+mj-cs"/>
              </a:rPr>
              <a:t>Audit </a:t>
            </a:r>
            <a:r>
              <a:rPr lang="en-GB" sz="1400" i="1" kern="1200" cap="small" dirty="0">
                <a:solidFill>
                  <a:srgbClr val="9A001D"/>
                </a:solidFill>
                <a:effectLst>
                  <a:outerShdw blurRad="38100" dist="38100" dir="2700000" algn="tl">
                    <a:srgbClr val="C0C0C0"/>
                  </a:outerShdw>
                </a:effectLst>
                <a:latin typeface="+mj-lt"/>
                <a:ea typeface="+mj-ea"/>
                <a:cs typeface="+mj-cs"/>
              </a:rPr>
              <a:t>Certificate </a:t>
            </a:r>
            <a:r>
              <a:rPr lang="en-GB" sz="1400" i="1" kern="1200" cap="small" dirty="0" smtClean="0">
                <a:solidFill>
                  <a:srgbClr val="9A001D"/>
                </a:solidFill>
                <a:effectLst>
                  <a:outerShdw blurRad="38100" dist="38100" dir="2700000" algn="tl">
                    <a:srgbClr val="C0C0C0"/>
                  </a:outerShdw>
                </a:effectLst>
                <a:latin typeface="+mj-lt"/>
                <a:ea typeface="+mj-ea"/>
                <a:cs typeface="+mj-cs"/>
              </a:rPr>
              <a:t>(</a:t>
            </a:r>
            <a:r>
              <a:rPr lang="en-GB" sz="1400" i="1" kern="1200" cap="small" dirty="0">
                <a:solidFill>
                  <a:srgbClr val="9A001D"/>
                </a:solidFill>
                <a:effectLst>
                  <a:outerShdw blurRad="38100" dist="38100" dir="2700000" algn="tl">
                    <a:srgbClr val="C0C0C0"/>
                  </a:outerShdw>
                </a:effectLst>
                <a:latin typeface="+mj-lt"/>
                <a:ea typeface="+mj-ea"/>
                <a:cs typeface="+mj-cs"/>
              </a:rPr>
              <a:t>Report of Factual Findings on the Final </a:t>
            </a:r>
            <a:r>
              <a:rPr lang="en-GB" sz="1400" i="1" kern="1200" cap="small" dirty="0" smtClean="0">
                <a:solidFill>
                  <a:srgbClr val="9A001D"/>
                </a:solidFill>
                <a:effectLst>
                  <a:outerShdw blurRad="38100" dist="38100" dir="2700000" algn="tl">
                    <a:srgbClr val="C0C0C0"/>
                  </a:outerShdw>
                </a:effectLst>
                <a:latin typeface="+mj-lt"/>
                <a:ea typeface="+mj-ea"/>
                <a:cs typeface="+mj-cs"/>
              </a:rPr>
              <a:t>Financial </a:t>
            </a:r>
            <a:r>
              <a:rPr lang="en-GB" sz="1400" i="1" kern="1200" cap="small" dirty="0">
                <a:solidFill>
                  <a:srgbClr val="9A001D"/>
                </a:solidFill>
                <a:effectLst>
                  <a:outerShdw blurRad="38100" dist="38100" dir="2700000" algn="tl">
                    <a:srgbClr val="C0C0C0"/>
                  </a:outerShdw>
                </a:effectLst>
                <a:latin typeface="+mj-lt"/>
                <a:ea typeface="+mj-ea"/>
                <a:cs typeface="+mj-cs"/>
              </a:rPr>
              <a:t>Report - Type II) </a:t>
            </a:r>
            <a:r>
              <a:rPr lang="en-GB" sz="1400" i="1" kern="1200" cap="small" dirty="0" smtClean="0">
                <a:solidFill>
                  <a:srgbClr val="9A001D"/>
                </a:solidFill>
                <a:effectLst>
                  <a:outerShdw blurRad="38100" dist="38100" dir="2700000" algn="tl">
                    <a:srgbClr val="C0C0C0"/>
                  </a:outerShdw>
                </a:effectLst>
                <a:latin typeface="+mj-lt"/>
                <a:ea typeface="+mj-ea"/>
                <a:cs typeface="+mj-cs"/>
              </a:rPr>
              <a:t> </a:t>
            </a:r>
            <a:endParaRPr lang="en-GB" sz="1400" i="1" kern="1200" cap="small" dirty="0">
              <a:solidFill>
                <a:srgbClr val="9A001D"/>
              </a:solidFill>
              <a:effectLst>
                <a:outerShdw blurRad="38100" dist="38100" dir="2700000" algn="tl">
                  <a:srgbClr val="C0C0C0"/>
                </a:outerShdw>
              </a:effectLst>
              <a:latin typeface="+mj-lt"/>
              <a:ea typeface="+mj-ea"/>
              <a:cs typeface="+mj-cs"/>
            </a:endParaRPr>
          </a:p>
          <a:p>
            <a:pPr marL="0" lvl="1" indent="0">
              <a:buClr>
                <a:schemeClr val="bg1"/>
              </a:buClr>
              <a:buNone/>
            </a:pPr>
            <a:endParaRPr lang="en-US" sz="1600" i="1" dirty="0"/>
          </a:p>
          <a:p>
            <a:pPr marL="0" lvl="1" indent="0" algn="ctr">
              <a:buClr>
                <a:schemeClr val="bg1"/>
              </a:buClr>
              <a:buNone/>
            </a:pPr>
            <a:endParaRPr lang="en-US" sz="2400" i="1" dirty="0">
              <a:solidFill>
                <a:srgbClr val="FF0000"/>
              </a:solidFill>
            </a:endParaRPr>
          </a:p>
          <a:p>
            <a:pPr marL="0" lvl="1" indent="0" algn="ctr">
              <a:buClr>
                <a:schemeClr val="bg1"/>
              </a:buClr>
              <a:buNone/>
            </a:pPr>
            <a:endParaRPr lang="en-US" sz="2100" dirty="0" smtClean="0"/>
          </a:p>
          <a:p>
            <a:pPr marL="342900" lvl="1" indent="-342900" algn="ctr">
              <a:buClr>
                <a:schemeClr val="bg1"/>
              </a:buClr>
            </a:pPr>
            <a:endParaRPr lang="en-US" sz="2100" dirty="0"/>
          </a:p>
          <a:p>
            <a:endParaRPr lang="en-GB" dirty="0"/>
          </a:p>
        </p:txBody>
      </p:sp>
      <p:sp>
        <p:nvSpPr>
          <p:cNvPr id="5" name="Round Diagonal Corner Rectangle 4"/>
          <p:cNvSpPr/>
          <p:nvPr/>
        </p:nvSpPr>
        <p:spPr bwMode="auto">
          <a:xfrm>
            <a:off x="628584" y="2056391"/>
            <a:ext cx="7472844" cy="79208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88900" lvl="1" algn="just"/>
            <a:r>
              <a:rPr lang="en-GB" sz="1600" dirty="0" smtClean="0">
                <a:solidFill>
                  <a:srgbClr val="0F5494"/>
                </a:solidFill>
              </a:rPr>
              <a:t> </a:t>
            </a:r>
            <a:r>
              <a:rPr lang="en-GB" sz="1600" dirty="0">
                <a:solidFill>
                  <a:srgbClr val="2D5EC1"/>
                </a:solidFill>
              </a:rPr>
              <a:t>Financial statements (Excel)        main financial reporting tool:</a:t>
            </a:r>
          </a:p>
          <a:p>
            <a:pPr marL="88900" lvl="1" indent="0" algn="just">
              <a:buNone/>
            </a:pPr>
            <a:endParaRPr lang="en-GB" sz="1600" dirty="0">
              <a:solidFill>
                <a:srgbClr val="0F5494"/>
              </a:solidFill>
            </a:endParaRPr>
          </a:p>
        </p:txBody>
      </p:sp>
      <p:sp>
        <p:nvSpPr>
          <p:cNvPr id="6" name="Right Arrow 4"/>
          <p:cNvSpPr/>
          <p:nvPr/>
        </p:nvSpPr>
        <p:spPr bwMode="auto">
          <a:xfrm>
            <a:off x="3882985" y="2236411"/>
            <a:ext cx="432048" cy="216024"/>
          </a:xfrm>
          <a:prstGeom prst="rightArrow">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980793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081038"/>
          </a:xfrm>
        </p:spPr>
        <p:txBody>
          <a:bodyPr/>
          <a:lstStyle/>
          <a:p>
            <a:pPr marL="0" lvl="1" algn="ctr">
              <a:spcBef>
                <a:spcPct val="20000"/>
              </a:spcBef>
              <a:buClr>
                <a:schemeClr val="bg1"/>
              </a:buClr>
            </a:pPr>
            <a:r>
              <a:rPr lang="en-GB" sz="2400" kern="1200" cap="small" dirty="0">
                <a:solidFill>
                  <a:srgbClr val="9A001D"/>
                </a:solidFill>
                <a:effectLst>
                  <a:outerShdw blurRad="38100" dist="38100" dir="2700000" algn="tl">
                    <a:srgbClr val="C0C0C0"/>
                  </a:outerShdw>
                </a:effectLst>
                <a:latin typeface="+mj-lt"/>
                <a:ea typeface="+mj-ea"/>
                <a:cs typeface="+mj-cs"/>
              </a:rPr>
              <a:t>How to </a:t>
            </a:r>
            <a:r>
              <a:rPr lang="en-GB" sz="2400" kern="1200" cap="small" dirty="0" smtClean="0">
                <a:solidFill>
                  <a:srgbClr val="9A001D"/>
                </a:solidFill>
                <a:effectLst>
                  <a:outerShdw blurRad="38100" dist="38100" dir="2700000" algn="tl">
                    <a:srgbClr val="C0C0C0"/>
                  </a:outerShdw>
                </a:effectLst>
                <a:latin typeface="+mj-lt"/>
                <a:ea typeface="+mj-ea"/>
                <a:cs typeface="+mj-cs"/>
              </a:rPr>
              <a:t>report</a:t>
            </a:r>
            <a:br>
              <a:rPr lang="en-GB" sz="2400" kern="1200" cap="small" dirty="0" smtClean="0">
                <a:solidFill>
                  <a:srgbClr val="9A001D"/>
                </a:solidFill>
                <a:effectLst>
                  <a:outerShdw blurRad="38100" dist="38100" dir="2700000" algn="tl">
                    <a:srgbClr val="C0C0C0"/>
                  </a:outerShdw>
                </a:effectLst>
                <a:latin typeface="+mj-lt"/>
                <a:ea typeface="+mj-ea"/>
                <a:cs typeface="+mj-cs"/>
              </a:rPr>
            </a:br>
            <a:r>
              <a:rPr lang="en-GB" sz="2000" kern="1200" cap="small" dirty="0">
                <a:solidFill>
                  <a:srgbClr val="9A001D"/>
                </a:solidFill>
                <a:effectLst>
                  <a:outerShdw blurRad="38100" dist="38100" dir="2700000" algn="tl">
                    <a:srgbClr val="C0C0C0"/>
                  </a:outerShdw>
                </a:effectLst>
                <a:latin typeface="+mj-lt"/>
                <a:ea typeface="+mj-ea"/>
                <a:cs typeface="+mj-cs"/>
              </a:rPr>
              <a:t>&amp;</a:t>
            </a:r>
            <a:r>
              <a:rPr lang="en-GB" sz="2400" kern="1200" cap="small" dirty="0" smtClean="0">
                <a:solidFill>
                  <a:srgbClr val="9A001D"/>
                </a:solidFill>
                <a:effectLst>
                  <a:outerShdw blurRad="38100" dist="38100" dir="2700000" algn="tl">
                    <a:srgbClr val="C0C0C0"/>
                  </a:outerShdw>
                </a:effectLst>
                <a:latin typeface="+mj-lt"/>
                <a:ea typeface="+mj-ea"/>
                <a:cs typeface="+mj-cs"/>
              </a:rPr>
              <a:t/>
            </a:r>
            <a:br>
              <a:rPr lang="en-GB" sz="2400" kern="1200" cap="small" dirty="0" smtClean="0">
                <a:solidFill>
                  <a:srgbClr val="9A001D"/>
                </a:solidFill>
                <a:effectLst>
                  <a:outerShdw blurRad="38100" dist="38100" dir="2700000" algn="tl">
                    <a:srgbClr val="C0C0C0"/>
                  </a:outerShdw>
                </a:effectLst>
                <a:latin typeface="+mj-lt"/>
                <a:ea typeface="+mj-ea"/>
                <a:cs typeface="+mj-cs"/>
              </a:rPr>
            </a:br>
            <a:r>
              <a:rPr lang="en-GB" sz="2300" i="1" kern="1200" cap="small" dirty="0" smtClean="0">
                <a:solidFill>
                  <a:srgbClr val="9A001D"/>
                </a:solidFill>
                <a:effectLst>
                  <a:outerShdw blurRad="38100" dist="38100" dir="2700000" algn="tl">
                    <a:srgbClr val="C0C0C0"/>
                  </a:outerShdw>
                </a:effectLst>
                <a:latin typeface="+mj-lt"/>
                <a:ea typeface="+mj-ea"/>
                <a:cs typeface="+mj-cs"/>
              </a:rPr>
              <a:t>Monitor the consumption of your grant</a:t>
            </a:r>
            <a:endParaRPr lang="en-GB" sz="2300" i="1" kern="1200" cap="small" dirty="0">
              <a:solidFill>
                <a:srgbClr val="9A001D"/>
              </a:solidFill>
              <a:effectLst>
                <a:outerShdw blurRad="38100" dist="38100" dir="2700000" algn="tl">
                  <a:srgbClr val="C0C0C0"/>
                </a:outerShdw>
              </a:effectLst>
              <a:latin typeface="+mj-lt"/>
              <a:ea typeface="+mj-ea"/>
              <a:cs typeface="+mj-cs"/>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45</a:t>
            </a:fld>
            <a:endParaRPr lang="en-GB" altLang="en-US"/>
          </a:p>
        </p:txBody>
      </p:sp>
      <p:sp>
        <p:nvSpPr>
          <p:cNvPr id="3" name="Content Placeholder 2"/>
          <p:cNvSpPr>
            <a:spLocks noGrp="1"/>
          </p:cNvSpPr>
          <p:nvPr>
            <p:ph idx="1"/>
          </p:nvPr>
        </p:nvSpPr>
        <p:spPr>
          <a:xfrm>
            <a:off x="179512" y="2492896"/>
            <a:ext cx="8784976" cy="4032448"/>
          </a:xfrm>
        </p:spPr>
        <p:txBody>
          <a:bodyPr/>
          <a:lstStyle/>
          <a:p>
            <a:pPr marL="0" indent="0">
              <a:buNone/>
            </a:pPr>
            <a:r>
              <a:rPr lang="en-GB" b="1" i="0" dirty="0" smtClean="0">
                <a:solidFill>
                  <a:srgbClr val="2D5EC1"/>
                </a:solidFill>
              </a:rPr>
              <a:t>Actual costs:</a:t>
            </a:r>
          </a:p>
          <a:p>
            <a:pPr marL="457200" lvl="1" indent="0">
              <a:buNone/>
            </a:pPr>
            <a:r>
              <a:rPr lang="en-GB" sz="1600" b="0" dirty="0" smtClean="0">
                <a:solidFill>
                  <a:srgbClr val="2D5EC1"/>
                </a:solidFill>
              </a:rPr>
              <a:t>Financial statement (e.g. Subcontracting) </a:t>
            </a:r>
          </a:p>
          <a:p>
            <a:pPr lvl="1" algn="ctr"/>
            <a:r>
              <a:rPr lang="en-GB" sz="1200" b="0" i="0" dirty="0" smtClean="0">
                <a:solidFill>
                  <a:srgbClr val="2D5EC1"/>
                </a:solidFill>
                <a:hlinkClick r:id="rId3" action="ppaction://hlinkfile"/>
              </a:rPr>
              <a:t>cbhe_2017</a:t>
            </a:r>
            <a:r>
              <a:rPr lang="en-GB" sz="1200" b="0" i="0" dirty="0">
                <a:solidFill>
                  <a:srgbClr val="2D5EC1"/>
                </a:solidFill>
                <a:hlinkClick r:id="rId3" action="ppaction://hlinkfile"/>
              </a:rPr>
              <a:t>_-_annex_vi_-_</a:t>
            </a:r>
            <a:r>
              <a:rPr lang="en-GB" sz="1200" b="0" i="0" dirty="0" smtClean="0">
                <a:solidFill>
                  <a:srgbClr val="2D5EC1"/>
                </a:solidFill>
                <a:hlinkClick r:id="rId3" action="ppaction://hlinkfile"/>
              </a:rPr>
              <a:t>financial_statements.xlsm</a:t>
            </a:r>
            <a:endParaRPr lang="en-GB" sz="1200" b="0" i="0" dirty="0" smtClean="0">
              <a:solidFill>
                <a:srgbClr val="2D5EC1"/>
              </a:solidFill>
            </a:endParaRPr>
          </a:p>
          <a:p>
            <a:endParaRPr lang="en-GB" sz="1600" b="1" dirty="0">
              <a:solidFill>
                <a:srgbClr val="2D5EC1"/>
              </a:solidFill>
            </a:endParaRPr>
          </a:p>
          <a:p>
            <a:pPr marL="0" indent="0">
              <a:buNone/>
            </a:pPr>
            <a:r>
              <a:rPr lang="en-GB" b="1" i="0" dirty="0" smtClean="0">
                <a:solidFill>
                  <a:srgbClr val="2D5EC1"/>
                </a:solidFill>
              </a:rPr>
              <a:t>Unit costs:</a:t>
            </a:r>
          </a:p>
          <a:p>
            <a:pPr marL="457200" lvl="1" indent="0">
              <a:buNone/>
            </a:pPr>
            <a:r>
              <a:rPr lang="en-GB" sz="1600" b="0" dirty="0" smtClean="0">
                <a:solidFill>
                  <a:srgbClr val="2D5EC1"/>
                </a:solidFill>
              </a:rPr>
              <a:t>Financial statement (Staff costs and Travel and Costs of stay)</a:t>
            </a:r>
          </a:p>
          <a:p>
            <a:pPr lvl="1" algn="ctr"/>
            <a:r>
              <a:rPr lang="en-GB" sz="1200" b="0" dirty="0">
                <a:solidFill>
                  <a:srgbClr val="2D5EC1"/>
                </a:solidFill>
                <a:hlinkClick r:id="rId3" action="ppaction://hlinkfile"/>
              </a:rPr>
              <a:t>cbhe_2017_-_annex_vi_-_financial_statements.xlsm</a:t>
            </a:r>
            <a:endParaRPr lang="en-GB" sz="1200" b="0" dirty="0">
              <a:solidFill>
                <a:srgbClr val="2D5EC1"/>
              </a:solidFill>
            </a:endParaRPr>
          </a:p>
          <a:p>
            <a:pPr marL="457200" lvl="1" indent="0">
              <a:buNone/>
            </a:pPr>
            <a:endParaRPr lang="en-GB" sz="1600" b="0" dirty="0" smtClean="0">
              <a:solidFill>
                <a:srgbClr val="2D5EC1"/>
              </a:solidFill>
            </a:endParaRPr>
          </a:p>
          <a:p>
            <a:pPr marL="457200" lvl="1" indent="0">
              <a:buNone/>
            </a:pPr>
            <a:r>
              <a:rPr lang="en-GB" sz="1600" b="0" dirty="0" smtClean="0">
                <a:solidFill>
                  <a:srgbClr val="2D5EC1"/>
                </a:solidFill>
              </a:rPr>
              <a:t>Supporting documents* (Joint declaration/Timesheet, Individual Travel report)</a:t>
            </a:r>
          </a:p>
          <a:p>
            <a:pPr marL="2695575" lvl="1" indent="-368300" algn="just"/>
            <a:r>
              <a:rPr lang="en-GB" sz="1200" b="0" dirty="0" smtClean="0">
                <a:solidFill>
                  <a:srgbClr val="2D5EC1"/>
                </a:solidFill>
                <a:hlinkClick r:id="rId4" action="ppaction://hlinkfile"/>
              </a:rPr>
              <a:t>cbhe_joint_declaration_2017.doc</a:t>
            </a:r>
            <a:endParaRPr lang="en-GB" sz="1200" b="0" dirty="0" smtClean="0">
              <a:solidFill>
                <a:srgbClr val="2D5EC1"/>
              </a:solidFill>
            </a:endParaRPr>
          </a:p>
          <a:p>
            <a:pPr marL="2695575" lvl="1" indent="-368300" algn="just"/>
            <a:r>
              <a:rPr lang="en-GB" sz="1200" b="0" dirty="0">
                <a:solidFill>
                  <a:srgbClr val="2D5EC1"/>
                </a:solidFill>
                <a:hlinkClick r:id="rId5" action="ppaction://hlinkfile"/>
              </a:rPr>
              <a:t>Timesheet_version_2017.xlsm</a:t>
            </a:r>
            <a:endParaRPr lang="en-GB" sz="1200" b="0" dirty="0">
              <a:solidFill>
                <a:srgbClr val="2D5EC1"/>
              </a:solidFill>
            </a:endParaRPr>
          </a:p>
          <a:p>
            <a:pPr marL="2695575" lvl="1" indent="-368300" algn="just"/>
            <a:r>
              <a:rPr lang="en-GB" sz="1200" b="0" dirty="0" smtClean="0">
                <a:solidFill>
                  <a:srgbClr val="2D5EC1"/>
                </a:solidFill>
                <a:hlinkClick r:id="rId6" action="ppaction://hlinkfile"/>
              </a:rPr>
              <a:t>Individual </a:t>
            </a:r>
            <a:r>
              <a:rPr lang="en-GB" sz="1200" b="0" dirty="0">
                <a:solidFill>
                  <a:srgbClr val="2D5EC1"/>
                </a:solidFill>
                <a:hlinkClick r:id="rId6" action="ppaction://hlinkfile"/>
              </a:rPr>
              <a:t>Travel </a:t>
            </a:r>
            <a:r>
              <a:rPr lang="en-GB" sz="1200" b="0" dirty="0" smtClean="0">
                <a:solidFill>
                  <a:srgbClr val="2D5EC1"/>
                </a:solidFill>
                <a:hlinkClick r:id="rId6" action="ppaction://hlinkfile"/>
              </a:rPr>
              <a:t>Report.doc</a:t>
            </a:r>
            <a:endParaRPr lang="en-GB" sz="1200" b="0" dirty="0" smtClean="0">
              <a:solidFill>
                <a:srgbClr val="2D5EC1"/>
              </a:solidFill>
            </a:endParaRPr>
          </a:p>
          <a:p>
            <a:pPr marL="457200" lvl="1" indent="0">
              <a:buNone/>
            </a:pPr>
            <a:endParaRPr lang="fr-BE" sz="1200" i="1" dirty="0" smtClean="0">
              <a:solidFill>
                <a:srgbClr val="2D5EC1"/>
              </a:solidFill>
            </a:endParaRPr>
          </a:p>
          <a:p>
            <a:pPr marL="457200" lvl="1" indent="0">
              <a:buNone/>
            </a:pPr>
            <a:r>
              <a:rPr lang="fr-BE" sz="1200" i="1" dirty="0" smtClean="0">
                <a:solidFill>
                  <a:srgbClr val="2D5EC1"/>
                </a:solidFill>
              </a:rPr>
              <a:t>* Not to </a:t>
            </a:r>
            <a:r>
              <a:rPr lang="fr-BE" sz="1200" i="1" dirty="0" err="1" smtClean="0">
                <a:solidFill>
                  <a:srgbClr val="2D5EC1"/>
                </a:solidFill>
              </a:rPr>
              <a:t>be</a:t>
            </a:r>
            <a:r>
              <a:rPr lang="fr-BE" sz="1200" i="1" dirty="0" smtClean="0">
                <a:solidFill>
                  <a:srgbClr val="2D5EC1"/>
                </a:solidFill>
              </a:rPr>
              <a:t> sent </a:t>
            </a:r>
            <a:r>
              <a:rPr lang="fr-BE" sz="1200" i="1" dirty="0" err="1" smtClean="0">
                <a:solidFill>
                  <a:srgbClr val="2D5EC1"/>
                </a:solidFill>
              </a:rPr>
              <a:t>with</a:t>
            </a:r>
            <a:r>
              <a:rPr lang="fr-BE" sz="1200" i="1" dirty="0" smtClean="0">
                <a:solidFill>
                  <a:srgbClr val="2D5EC1"/>
                </a:solidFill>
              </a:rPr>
              <a:t> the report, </a:t>
            </a:r>
            <a:r>
              <a:rPr lang="fr-BE" sz="1200" i="1" dirty="0" err="1" smtClean="0">
                <a:solidFill>
                  <a:srgbClr val="2D5EC1"/>
                </a:solidFill>
              </a:rPr>
              <a:t>unless</a:t>
            </a:r>
            <a:r>
              <a:rPr lang="fr-BE" sz="1200" i="1" dirty="0" smtClean="0">
                <a:solidFill>
                  <a:srgbClr val="2D5EC1"/>
                </a:solidFill>
              </a:rPr>
              <a:t> </a:t>
            </a:r>
            <a:r>
              <a:rPr lang="fr-BE" sz="1200" i="1" dirty="0" err="1" smtClean="0">
                <a:solidFill>
                  <a:srgbClr val="2D5EC1"/>
                </a:solidFill>
              </a:rPr>
              <a:t>requested</a:t>
            </a:r>
            <a:r>
              <a:rPr lang="fr-BE" sz="1200" i="1" dirty="0" smtClean="0">
                <a:solidFill>
                  <a:srgbClr val="2D5EC1"/>
                </a:solidFill>
              </a:rPr>
              <a:t> by EACEA for </a:t>
            </a:r>
            <a:r>
              <a:rPr lang="fr-BE" sz="1200" i="1" dirty="0" err="1" smtClean="0">
                <a:solidFill>
                  <a:srgbClr val="2D5EC1"/>
                </a:solidFill>
              </a:rPr>
              <a:t>further</a:t>
            </a:r>
            <a:r>
              <a:rPr lang="fr-BE" sz="1200" i="1" dirty="0" smtClean="0">
                <a:solidFill>
                  <a:srgbClr val="2D5EC1"/>
                </a:solidFill>
              </a:rPr>
              <a:t> check</a:t>
            </a:r>
            <a:endParaRPr lang="en-GB" sz="1200" i="1" dirty="0" smtClean="0">
              <a:solidFill>
                <a:srgbClr val="2D5EC1"/>
              </a:solidFill>
            </a:endParaRPr>
          </a:p>
        </p:txBody>
      </p:sp>
    </p:spTree>
    <p:extLst>
      <p:ext uri="{BB962C8B-B14F-4D97-AF65-F5344CB8AC3E}">
        <p14:creationId xmlns:p14="http://schemas.microsoft.com/office/powerpoint/2010/main" val="28795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576982"/>
          </a:xfrm>
        </p:spPr>
        <p:txBody>
          <a:bodyPr/>
          <a:lstStyle/>
          <a:p>
            <a:pPr marL="0" lvl="1" algn="ctr">
              <a:spcBef>
                <a:spcPct val="20000"/>
              </a:spcBef>
              <a:buClr>
                <a:schemeClr val="bg1"/>
              </a:buClr>
            </a:pPr>
            <a:r>
              <a:rPr lang="en-GB" sz="2400" kern="1200" cap="small" dirty="0">
                <a:solidFill>
                  <a:srgbClr val="9A001D"/>
                </a:solidFill>
                <a:effectLst>
                  <a:outerShdw blurRad="38100" dist="38100" dir="2700000" algn="tl">
                    <a:srgbClr val="C0C0C0"/>
                  </a:outerShdw>
                </a:effectLst>
                <a:latin typeface="+mj-lt"/>
                <a:ea typeface="+mj-ea"/>
                <a:cs typeface="+mj-cs"/>
              </a:rPr>
              <a:t>6) Calculation of the Final Grant</a:t>
            </a:r>
          </a:p>
        </p:txBody>
      </p:sp>
      <p:sp>
        <p:nvSpPr>
          <p:cNvPr id="3" name="Content Placeholder 2"/>
          <p:cNvSpPr>
            <a:spLocks noGrp="1"/>
          </p:cNvSpPr>
          <p:nvPr>
            <p:ph idx="1"/>
          </p:nvPr>
        </p:nvSpPr>
        <p:spPr>
          <a:xfrm>
            <a:off x="457200" y="1916832"/>
            <a:ext cx="8229600" cy="4104557"/>
          </a:xfrm>
        </p:spPr>
        <p:txBody>
          <a:bodyPr/>
          <a:lstStyle/>
          <a:p>
            <a:pPr marL="177800" lvl="1" indent="0" algn="ctr">
              <a:buNone/>
            </a:pPr>
            <a:r>
              <a:rPr lang="en-GB" sz="1500" b="0" dirty="0" smtClean="0"/>
              <a:t>Grant will never exceed maximum </a:t>
            </a:r>
            <a:r>
              <a:rPr lang="en-GB" sz="1500" b="0" dirty="0"/>
              <a:t>amount </a:t>
            </a:r>
            <a:r>
              <a:rPr lang="en-GB" sz="1500" b="0" dirty="0" smtClean="0"/>
              <a:t>indicated </a:t>
            </a:r>
            <a:r>
              <a:rPr lang="en-GB" sz="1500" b="0" dirty="0"/>
              <a:t>in </a:t>
            </a:r>
            <a:r>
              <a:rPr lang="en-GB" sz="1500" b="0" dirty="0" smtClean="0"/>
              <a:t>Grant Agreement </a:t>
            </a:r>
            <a:endParaRPr lang="en-GB" sz="1500" b="0" dirty="0"/>
          </a:p>
          <a:p>
            <a:pPr marL="177800" lvl="1" indent="0" algn="just">
              <a:buNone/>
            </a:pPr>
            <a:endParaRPr lang="en-GB" sz="1500" dirty="0" smtClean="0"/>
          </a:p>
          <a:p>
            <a:pPr marL="177800" lvl="1" indent="0" algn="just">
              <a:buNone/>
            </a:pPr>
            <a:endParaRPr lang="en-GB" sz="1500" dirty="0" smtClean="0"/>
          </a:p>
          <a:p>
            <a:pPr lvl="1" algn="just"/>
            <a:endParaRPr lang="en-GB" sz="1600" dirty="0"/>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46</a:t>
            </a:fld>
            <a:endParaRPr lang="en-GB" altLang="en-US"/>
          </a:p>
        </p:txBody>
      </p:sp>
      <p:sp>
        <p:nvSpPr>
          <p:cNvPr id="6" name="Round Diagonal Corner Rectangle 5"/>
          <p:cNvSpPr/>
          <p:nvPr/>
        </p:nvSpPr>
        <p:spPr bwMode="auto">
          <a:xfrm>
            <a:off x="371900" y="2492896"/>
            <a:ext cx="8568952" cy="410872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7800" lvl="1" indent="0" algn="ctr">
              <a:buNone/>
            </a:pPr>
            <a:r>
              <a:rPr lang="en-GB" sz="1800" b="1" cap="small" dirty="0" smtClean="0">
                <a:solidFill>
                  <a:srgbClr val="0F5494"/>
                </a:solidFill>
                <a:effectLst>
                  <a:outerShdw blurRad="38100" dist="38100" dir="2700000" algn="tl">
                    <a:srgbClr val="C0C0C0"/>
                  </a:outerShdw>
                </a:effectLst>
                <a:latin typeface="+mj-lt"/>
                <a:ea typeface="+mj-ea"/>
                <a:cs typeface="+mj-cs"/>
              </a:rPr>
              <a:t>FINAL </a:t>
            </a:r>
            <a:r>
              <a:rPr lang="en-GB" sz="1800" b="1" cap="small" dirty="0">
                <a:solidFill>
                  <a:srgbClr val="0F5494"/>
                </a:solidFill>
                <a:effectLst>
                  <a:outerShdw blurRad="38100" dist="38100" dir="2700000" algn="tl">
                    <a:srgbClr val="C0C0C0"/>
                  </a:outerShdw>
                </a:effectLst>
                <a:latin typeface="+mj-lt"/>
                <a:ea typeface="+mj-ea"/>
                <a:cs typeface="+mj-cs"/>
              </a:rPr>
              <a:t>GRANT  </a:t>
            </a:r>
          </a:p>
          <a:p>
            <a:pPr marL="177800" lvl="1" indent="0" algn="just">
              <a:buNone/>
            </a:pPr>
            <a:endParaRPr lang="en-GB" sz="1500" dirty="0">
              <a:solidFill>
                <a:srgbClr val="0F5494"/>
              </a:solidFill>
            </a:endParaRPr>
          </a:p>
          <a:p>
            <a:pPr marL="520700" lvl="1" indent="-342900" algn="just">
              <a:buAutoNum type="arabicParenR"/>
            </a:pPr>
            <a:r>
              <a:rPr lang="en-GB" sz="1500" dirty="0" smtClean="0">
                <a:solidFill>
                  <a:srgbClr val="0F5494"/>
                </a:solidFill>
              </a:rPr>
              <a:t>Examination of:     	a. </a:t>
            </a:r>
            <a:r>
              <a:rPr lang="en-GB" sz="1500" dirty="0">
                <a:solidFill>
                  <a:srgbClr val="0F5494"/>
                </a:solidFill>
              </a:rPr>
              <a:t>financial </a:t>
            </a:r>
            <a:r>
              <a:rPr lang="en-GB" sz="1500" dirty="0" smtClean="0">
                <a:solidFill>
                  <a:srgbClr val="0F5494"/>
                </a:solidFill>
              </a:rPr>
              <a:t>statements	</a:t>
            </a:r>
          </a:p>
          <a:p>
            <a:pPr marL="177800" lvl="1" algn="just"/>
            <a:r>
              <a:rPr lang="en-GB" sz="1500" dirty="0">
                <a:solidFill>
                  <a:srgbClr val="0F5494"/>
                </a:solidFill>
              </a:rPr>
              <a:t>	</a:t>
            </a:r>
            <a:r>
              <a:rPr lang="en-GB" sz="1500" dirty="0" smtClean="0">
                <a:solidFill>
                  <a:srgbClr val="0F5494"/>
                </a:solidFill>
              </a:rPr>
              <a:t>		b. </a:t>
            </a:r>
            <a:r>
              <a:rPr lang="en-GB" sz="1500" dirty="0">
                <a:solidFill>
                  <a:srgbClr val="0F5494"/>
                </a:solidFill>
              </a:rPr>
              <a:t>eligibility of activities </a:t>
            </a:r>
            <a:r>
              <a:rPr lang="en-GB" sz="1500" dirty="0" smtClean="0">
                <a:solidFill>
                  <a:srgbClr val="0F5494"/>
                </a:solidFill>
              </a:rPr>
              <a:t>implemented</a:t>
            </a:r>
          </a:p>
          <a:p>
            <a:pPr marL="177800" lvl="1" algn="just"/>
            <a:r>
              <a:rPr lang="en-GB" sz="1500" dirty="0" smtClean="0">
                <a:solidFill>
                  <a:srgbClr val="0F5494"/>
                </a:solidFill>
              </a:rPr>
              <a:t>			c. </a:t>
            </a:r>
            <a:r>
              <a:rPr lang="en-GB" sz="1500" dirty="0">
                <a:solidFill>
                  <a:srgbClr val="0F5494"/>
                </a:solidFill>
              </a:rPr>
              <a:t>eligibility of declared </a:t>
            </a:r>
            <a:r>
              <a:rPr lang="en-GB" sz="1500" dirty="0" smtClean="0">
                <a:solidFill>
                  <a:srgbClr val="0F5494"/>
                </a:solidFill>
              </a:rPr>
              <a:t>expenses</a:t>
            </a:r>
          </a:p>
          <a:p>
            <a:pPr marL="177800" lvl="1" algn="just"/>
            <a:endParaRPr lang="en-GB" sz="1500" dirty="0" smtClean="0">
              <a:solidFill>
                <a:srgbClr val="0F5494"/>
              </a:solidFill>
            </a:endParaRPr>
          </a:p>
          <a:p>
            <a:pPr marL="177800" lvl="1" algn="just"/>
            <a:r>
              <a:rPr lang="en-GB" sz="1500" dirty="0" smtClean="0">
                <a:solidFill>
                  <a:srgbClr val="0F5494"/>
                </a:solidFill>
              </a:rPr>
              <a:t>2)  E</a:t>
            </a:r>
            <a:r>
              <a:rPr lang="fr-BE" sz="1500" dirty="0" err="1" smtClean="0">
                <a:solidFill>
                  <a:srgbClr val="0F5494"/>
                </a:solidFill>
              </a:rPr>
              <a:t>xamination</a:t>
            </a:r>
            <a:r>
              <a:rPr lang="fr-BE" sz="1500" dirty="0" smtClean="0">
                <a:solidFill>
                  <a:srgbClr val="0F5494"/>
                </a:solidFill>
              </a:rPr>
              <a:t> of </a:t>
            </a:r>
            <a:r>
              <a:rPr lang="fr-BE" sz="1500" dirty="0" err="1" smtClean="0">
                <a:solidFill>
                  <a:srgbClr val="0F5494"/>
                </a:solidFill>
              </a:rPr>
              <a:t>potential</a:t>
            </a:r>
            <a:r>
              <a:rPr lang="fr-BE" sz="1500" dirty="0" smtClean="0">
                <a:solidFill>
                  <a:srgbClr val="0F5494"/>
                </a:solidFill>
              </a:rPr>
              <a:t> penalties </a:t>
            </a:r>
            <a:r>
              <a:rPr lang="fr-BE" sz="1500" dirty="0" err="1" smtClean="0">
                <a:solidFill>
                  <a:srgbClr val="0F5494"/>
                </a:solidFill>
              </a:rPr>
              <a:t>applied</a:t>
            </a:r>
            <a:r>
              <a:rPr lang="fr-BE" sz="1500" dirty="0" smtClean="0">
                <a:solidFill>
                  <a:srgbClr val="0F5494"/>
                </a:solidFill>
              </a:rPr>
              <a:t> on maximum Grant</a:t>
            </a:r>
          </a:p>
          <a:p>
            <a:pPr marL="177800" lvl="1" algn="just"/>
            <a:endParaRPr lang="fr-BE" sz="1500" dirty="0" smtClean="0">
              <a:solidFill>
                <a:srgbClr val="0F5494"/>
              </a:solidFill>
            </a:endParaRPr>
          </a:p>
          <a:p>
            <a:pPr marL="542925" lvl="1" indent="-365125">
              <a:buAutoNum type="arabicParenR" startAt="3"/>
            </a:pPr>
            <a:r>
              <a:rPr lang="fr-BE" sz="1500" u="sng" dirty="0" smtClean="0">
                <a:solidFill>
                  <a:srgbClr val="0F5494"/>
                </a:solidFill>
              </a:rPr>
              <a:t>FINAL GRANT = LOWEST </a:t>
            </a:r>
            <a:r>
              <a:rPr lang="fr-BE" sz="1500" u="sng" dirty="0">
                <a:solidFill>
                  <a:srgbClr val="0F5494"/>
                </a:solidFill>
              </a:rPr>
              <a:t>VALUE </a:t>
            </a:r>
            <a:r>
              <a:rPr lang="fr-BE" sz="1500" dirty="0" err="1">
                <a:solidFill>
                  <a:srgbClr val="0F5494"/>
                </a:solidFill>
              </a:rPr>
              <a:t>between</a:t>
            </a:r>
            <a:r>
              <a:rPr lang="fr-BE" sz="1500" dirty="0">
                <a:solidFill>
                  <a:srgbClr val="0F5494"/>
                </a:solidFill>
              </a:rPr>
              <a:t> </a:t>
            </a:r>
            <a:r>
              <a:rPr lang="fr-BE" sz="1500" dirty="0" smtClean="0">
                <a:solidFill>
                  <a:srgbClr val="0F5494"/>
                </a:solidFill>
              </a:rPr>
              <a:t>maximum Grant </a:t>
            </a:r>
            <a:r>
              <a:rPr lang="fr-BE" sz="1500" dirty="0" err="1" smtClean="0">
                <a:solidFill>
                  <a:srgbClr val="0F5494"/>
                </a:solidFill>
              </a:rPr>
              <a:t>reduced</a:t>
            </a:r>
            <a:r>
              <a:rPr lang="fr-BE" sz="1500" dirty="0" smtClean="0">
                <a:solidFill>
                  <a:srgbClr val="0F5494"/>
                </a:solidFill>
              </a:rPr>
              <a:t> by penalty(</a:t>
            </a:r>
            <a:r>
              <a:rPr lang="fr-BE" sz="1500" dirty="0" err="1" smtClean="0">
                <a:solidFill>
                  <a:srgbClr val="0F5494"/>
                </a:solidFill>
              </a:rPr>
              <a:t>ies</a:t>
            </a:r>
            <a:r>
              <a:rPr lang="fr-BE" sz="1500" dirty="0" smtClean="0">
                <a:solidFill>
                  <a:srgbClr val="0F5494"/>
                </a:solidFill>
              </a:rPr>
              <a:t>) and </a:t>
            </a:r>
            <a:r>
              <a:rPr lang="fr-BE" sz="1500" dirty="0" err="1" smtClean="0">
                <a:solidFill>
                  <a:srgbClr val="0F5494"/>
                </a:solidFill>
              </a:rPr>
              <a:t>result</a:t>
            </a:r>
            <a:r>
              <a:rPr lang="fr-BE" sz="1500" dirty="0" smtClean="0">
                <a:solidFill>
                  <a:srgbClr val="0F5494"/>
                </a:solidFill>
              </a:rPr>
              <a:t>   of </a:t>
            </a:r>
            <a:r>
              <a:rPr lang="fr-BE" sz="1500" dirty="0" err="1" smtClean="0">
                <a:solidFill>
                  <a:srgbClr val="0F5494"/>
                </a:solidFill>
              </a:rPr>
              <a:t>examination</a:t>
            </a:r>
            <a:r>
              <a:rPr lang="fr-BE" sz="1500" dirty="0" smtClean="0">
                <a:solidFill>
                  <a:srgbClr val="0F5494"/>
                </a:solidFill>
              </a:rPr>
              <a:t> 1</a:t>
            </a:r>
          </a:p>
          <a:p>
            <a:pPr marL="542925" lvl="1" indent="-365125" algn="just">
              <a:buAutoNum type="arabicParenR" startAt="3"/>
            </a:pPr>
            <a:endParaRPr lang="fr-BE" sz="1500" dirty="0" smtClean="0">
              <a:solidFill>
                <a:srgbClr val="0F5494"/>
              </a:solidFill>
            </a:endParaRPr>
          </a:p>
          <a:p>
            <a:pPr marL="542925" lvl="1" indent="-365125" algn="just">
              <a:buAutoNum type="arabicParenR" startAt="3"/>
            </a:pPr>
            <a:endParaRPr lang="en-GB" sz="1500" dirty="0">
              <a:solidFill>
                <a:srgbClr val="0F5494"/>
              </a:solidFill>
            </a:endParaRPr>
          </a:p>
          <a:p>
            <a:pPr marL="177800" lvl="1" indent="0" algn="just">
              <a:buNone/>
            </a:pPr>
            <a:r>
              <a:rPr lang="en-GB" sz="1500" dirty="0">
                <a:solidFill>
                  <a:srgbClr val="0F5494"/>
                </a:solidFill>
              </a:rPr>
              <a:t>	</a:t>
            </a:r>
            <a:r>
              <a:rPr lang="en-GB" sz="1800" dirty="0" smtClean="0">
                <a:solidFill>
                  <a:srgbClr val="0F5494"/>
                </a:solidFill>
              </a:rPr>
              <a:t>FINAL GRANT </a:t>
            </a:r>
            <a:r>
              <a:rPr lang="en-GB" sz="1500" u="sng" dirty="0">
                <a:solidFill>
                  <a:srgbClr val="FF0000"/>
                </a:solidFill>
              </a:rPr>
              <a:t>MINUS</a:t>
            </a:r>
            <a:r>
              <a:rPr lang="en-GB" sz="1800" dirty="0">
                <a:solidFill>
                  <a:srgbClr val="0F5494"/>
                </a:solidFill>
              </a:rPr>
              <a:t> </a:t>
            </a:r>
            <a:r>
              <a:rPr lang="en-GB" sz="1800" dirty="0" smtClean="0">
                <a:solidFill>
                  <a:srgbClr val="0F5494"/>
                </a:solidFill>
              </a:rPr>
              <a:t>PRE-FINANCINGS     </a:t>
            </a:r>
            <a:endParaRPr lang="fr-BE" sz="1500" dirty="0"/>
          </a:p>
          <a:p>
            <a:pPr marL="3175" algn="ctr"/>
            <a:endParaRPr lang="en-GB" sz="2000" i="1" dirty="0">
              <a:solidFill>
                <a:srgbClr val="0F5494"/>
              </a:solidFill>
              <a:latin typeface="Verdana" pitchFamily="34" charset="0"/>
            </a:endParaRPr>
          </a:p>
        </p:txBody>
      </p:sp>
      <p:sp>
        <p:nvSpPr>
          <p:cNvPr id="11" name="Right Arrow 4"/>
          <p:cNvSpPr/>
          <p:nvPr/>
        </p:nvSpPr>
        <p:spPr bwMode="auto">
          <a:xfrm rot="20294038">
            <a:off x="6069535" y="5523647"/>
            <a:ext cx="633172" cy="180214"/>
          </a:xfrm>
          <a:prstGeom prst="rightArrow">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ight Arrow 4"/>
          <p:cNvSpPr/>
          <p:nvPr/>
        </p:nvSpPr>
        <p:spPr bwMode="auto">
          <a:xfrm rot="1259818">
            <a:off x="6069958" y="5988829"/>
            <a:ext cx="633172" cy="180214"/>
          </a:xfrm>
          <a:prstGeom prst="rightArrow">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4" name="TextBox 13"/>
          <p:cNvSpPr txBox="1"/>
          <p:nvPr/>
        </p:nvSpPr>
        <p:spPr>
          <a:xfrm>
            <a:off x="6830094" y="5181842"/>
            <a:ext cx="1872208" cy="461665"/>
          </a:xfrm>
          <a:prstGeom prst="rect">
            <a:avLst/>
          </a:prstGeom>
          <a:noFill/>
        </p:spPr>
        <p:txBody>
          <a:bodyPr wrap="square" rtlCol="0">
            <a:spAutoFit/>
          </a:bodyPr>
          <a:lstStyle/>
          <a:p>
            <a:r>
              <a:rPr lang="en-GB" dirty="0" smtClean="0"/>
              <a:t>Positive </a:t>
            </a:r>
            <a:r>
              <a:rPr lang="en-GB" dirty="0"/>
              <a:t>value: </a:t>
            </a:r>
            <a:r>
              <a:rPr lang="en-GB" u="sng" cap="small" dirty="0" smtClean="0"/>
              <a:t>balance payment</a:t>
            </a:r>
            <a:endParaRPr lang="en-GB" u="sng" cap="small" dirty="0"/>
          </a:p>
        </p:txBody>
      </p:sp>
      <p:sp>
        <p:nvSpPr>
          <p:cNvPr id="15" name="TextBox 14"/>
          <p:cNvSpPr txBox="1"/>
          <p:nvPr/>
        </p:nvSpPr>
        <p:spPr>
          <a:xfrm>
            <a:off x="6830094" y="5881373"/>
            <a:ext cx="1872208" cy="461665"/>
          </a:xfrm>
          <a:prstGeom prst="rect">
            <a:avLst/>
          </a:prstGeom>
          <a:noFill/>
        </p:spPr>
        <p:txBody>
          <a:bodyPr wrap="square" rtlCol="0">
            <a:spAutoFit/>
          </a:bodyPr>
          <a:lstStyle/>
          <a:p>
            <a:r>
              <a:rPr lang="en-GB" dirty="0" smtClean="0"/>
              <a:t>Negative </a:t>
            </a:r>
            <a:r>
              <a:rPr lang="en-GB" dirty="0"/>
              <a:t>value: </a:t>
            </a:r>
            <a:r>
              <a:rPr lang="en-GB" u="sng" cap="small" dirty="0" smtClean="0"/>
              <a:t>recovery amount</a:t>
            </a:r>
            <a:endParaRPr lang="en-GB" u="sng" cap="small" dirty="0"/>
          </a:p>
        </p:txBody>
      </p:sp>
    </p:spTree>
    <p:extLst>
      <p:ext uri="{BB962C8B-B14F-4D97-AF65-F5344CB8AC3E}">
        <p14:creationId xmlns:p14="http://schemas.microsoft.com/office/powerpoint/2010/main" val="1090831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5621F3-5B24-469A-9DDE-831A5A7D41F7}" type="slidenum">
              <a:rPr lang="en-GB" altLang="en-US" smtClean="0"/>
              <a:pPr/>
              <a:t>47</a:t>
            </a:fld>
            <a:endParaRPr lang="en-GB" altLang="en-US"/>
          </a:p>
        </p:txBody>
      </p:sp>
      <p:sp>
        <p:nvSpPr>
          <p:cNvPr id="3" name="Down Arrow Callout 2"/>
          <p:cNvSpPr/>
          <p:nvPr/>
        </p:nvSpPr>
        <p:spPr bwMode="auto">
          <a:xfrm>
            <a:off x="827584" y="1484784"/>
            <a:ext cx="1584176" cy="1440160"/>
          </a:xfrm>
          <a:prstGeom prst="downArrow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aphicFrame>
        <p:nvGraphicFramePr>
          <p:cNvPr id="4" name="Diagram 3"/>
          <p:cNvGraphicFramePr/>
          <p:nvPr>
            <p:extLst>
              <p:ext uri="{D42A27DB-BD31-4B8C-83A1-F6EECF244321}">
                <p14:modId xmlns:p14="http://schemas.microsoft.com/office/powerpoint/2010/main" val="2873696116"/>
              </p:ext>
            </p:extLst>
          </p:nvPr>
        </p:nvGraphicFramePr>
        <p:xfrm>
          <a:off x="323528" y="1124744"/>
          <a:ext cx="403244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5364088" y="3140968"/>
            <a:ext cx="3240360" cy="1207680"/>
            <a:chOff x="2888880" y="1953220"/>
            <a:chExt cx="2853894" cy="1207680"/>
          </a:xfrm>
        </p:grpSpPr>
        <p:sp>
          <p:nvSpPr>
            <p:cNvPr id="7" name="Rounded Rectangle 6"/>
            <p:cNvSpPr/>
            <p:nvPr/>
          </p:nvSpPr>
          <p:spPr>
            <a:xfrm>
              <a:off x="2888880" y="1953220"/>
              <a:ext cx="2853894" cy="11991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2889101" y="2031999"/>
              <a:ext cx="2783650" cy="1128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1"/>
                  </a:solidFill>
                </a:rPr>
                <a:t>Penalties ?</a:t>
              </a:r>
            </a:p>
            <a:p>
              <a:pPr lvl="0" algn="ctr" defTabSz="977900">
                <a:lnSpc>
                  <a:spcPct val="90000"/>
                </a:lnSpc>
                <a:spcBef>
                  <a:spcPct val="0"/>
                </a:spcBef>
                <a:spcAft>
                  <a:spcPct val="35000"/>
                </a:spcAft>
              </a:pPr>
              <a:r>
                <a:rPr lang="en-GB" sz="1600" kern="1200" dirty="0" smtClean="0">
                  <a:solidFill>
                    <a:schemeClr val="tx1"/>
                  </a:solidFill>
                </a:rPr>
                <a:t>(for poor performance or non-respect of visibility obligations)</a:t>
              </a:r>
              <a:endParaRPr lang="en-GB" sz="1600" kern="1200" dirty="0">
                <a:solidFill>
                  <a:schemeClr val="tx1"/>
                </a:solidFill>
              </a:endParaRPr>
            </a:p>
          </p:txBody>
        </p:sp>
      </p:grpSp>
      <p:sp>
        <p:nvSpPr>
          <p:cNvPr id="10" name="TextBox 9"/>
          <p:cNvSpPr txBox="1"/>
          <p:nvPr/>
        </p:nvSpPr>
        <p:spPr>
          <a:xfrm>
            <a:off x="5076056" y="5037428"/>
            <a:ext cx="546212" cy="276999"/>
          </a:xfrm>
          <a:prstGeom prst="rect">
            <a:avLst/>
          </a:prstGeom>
          <a:noFill/>
          <a:ln>
            <a:solidFill>
              <a:schemeClr val="tx1"/>
            </a:solidFill>
          </a:ln>
        </p:spPr>
        <p:txBody>
          <a:bodyPr wrap="square" rtlCol="0">
            <a:spAutoFit/>
          </a:bodyPr>
          <a:lstStyle/>
          <a:p>
            <a:r>
              <a:rPr lang="en-GB" b="1" dirty="0" smtClean="0"/>
              <a:t>NO</a:t>
            </a:r>
            <a:endParaRPr lang="en-GB" b="1" dirty="0"/>
          </a:p>
        </p:txBody>
      </p:sp>
      <p:sp>
        <p:nvSpPr>
          <p:cNvPr id="11" name="TextBox 10"/>
          <p:cNvSpPr txBox="1"/>
          <p:nvPr/>
        </p:nvSpPr>
        <p:spPr>
          <a:xfrm>
            <a:off x="5076056" y="5487615"/>
            <a:ext cx="3312368" cy="461665"/>
          </a:xfrm>
          <a:prstGeom prst="rect">
            <a:avLst/>
          </a:prstGeom>
          <a:noFill/>
          <a:ln>
            <a:solidFill>
              <a:schemeClr val="tx1"/>
            </a:solidFill>
          </a:ln>
        </p:spPr>
        <p:txBody>
          <a:bodyPr wrap="square" rtlCol="0">
            <a:spAutoFit/>
          </a:bodyPr>
          <a:lstStyle/>
          <a:p>
            <a:r>
              <a:rPr lang="en-GB" b="1" dirty="0" smtClean="0"/>
              <a:t>YES </a:t>
            </a:r>
            <a:r>
              <a:rPr lang="en-GB" dirty="0" smtClean="0"/>
              <a:t>for "Poor performance"</a:t>
            </a:r>
          </a:p>
          <a:p>
            <a:r>
              <a:rPr lang="en-GB" dirty="0" smtClean="0"/>
              <a:t>(Minus 25% of Max Grant = 637,500 €) </a:t>
            </a:r>
            <a:endParaRPr lang="en-GB" dirty="0"/>
          </a:p>
        </p:txBody>
      </p:sp>
      <p:sp>
        <p:nvSpPr>
          <p:cNvPr id="13" name="TextBox 12"/>
          <p:cNvSpPr txBox="1"/>
          <p:nvPr/>
        </p:nvSpPr>
        <p:spPr>
          <a:xfrm>
            <a:off x="1331640" y="4407495"/>
            <a:ext cx="2555508" cy="461665"/>
          </a:xfrm>
          <a:prstGeom prst="rect">
            <a:avLst/>
          </a:prstGeom>
          <a:noFill/>
        </p:spPr>
        <p:txBody>
          <a:bodyPr wrap="none" rtlCol="0">
            <a:spAutoFit/>
          </a:bodyPr>
          <a:lstStyle/>
          <a:p>
            <a:r>
              <a:rPr lang="en-GB" sz="2400" b="1" u="sng" dirty="0" smtClean="0"/>
              <a:t>FINAL GRANT</a:t>
            </a:r>
            <a:endParaRPr lang="en-GB" sz="2400" b="1" u="sng" dirty="0"/>
          </a:p>
        </p:txBody>
      </p:sp>
      <p:sp>
        <p:nvSpPr>
          <p:cNvPr id="14" name="TextBox 13"/>
          <p:cNvSpPr txBox="1"/>
          <p:nvPr/>
        </p:nvSpPr>
        <p:spPr>
          <a:xfrm>
            <a:off x="5080501" y="6063679"/>
            <a:ext cx="3523947" cy="461665"/>
          </a:xfrm>
          <a:prstGeom prst="rect">
            <a:avLst/>
          </a:prstGeom>
          <a:solidFill>
            <a:schemeClr val="bg1"/>
          </a:solidFill>
          <a:ln>
            <a:solidFill>
              <a:schemeClr val="tx1"/>
            </a:solidFill>
          </a:ln>
        </p:spPr>
        <p:txBody>
          <a:bodyPr wrap="square" rtlCol="0">
            <a:spAutoFit/>
          </a:bodyPr>
          <a:lstStyle/>
          <a:p>
            <a:r>
              <a:rPr lang="en-GB" b="1" dirty="0" smtClean="0"/>
              <a:t>YES </a:t>
            </a:r>
            <a:r>
              <a:rPr lang="en-GB" dirty="0" smtClean="0"/>
              <a:t>for "Visibility obligations"</a:t>
            </a:r>
          </a:p>
          <a:p>
            <a:r>
              <a:rPr lang="en-GB" dirty="0" smtClean="0"/>
              <a:t>(Minus 20% of Max Grant = 680,000 €) </a:t>
            </a:r>
            <a:endParaRPr lang="en-GB" dirty="0"/>
          </a:p>
        </p:txBody>
      </p:sp>
      <p:sp>
        <p:nvSpPr>
          <p:cNvPr id="15" name="Left-Right Arrow 14"/>
          <p:cNvSpPr/>
          <p:nvPr/>
        </p:nvSpPr>
        <p:spPr bwMode="auto">
          <a:xfrm>
            <a:off x="4499992" y="3640181"/>
            <a:ext cx="648072" cy="288032"/>
          </a:xfrm>
          <a:prstGeom prst="leftRightArrow">
            <a:avLst/>
          </a:prstGeom>
          <a:solidFill>
            <a:srgbClr val="FFFF0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6" name="TextBox 15"/>
          <p:cNvSpPr txBox="1"/>
          <p:nvPr/>
        </p:nvSpPr>
        <p:spPr>
          <a:xfrm>
            <a:off x="251520" y="5037427"/>
            <a:ext cx="2444900" cy="276999"/>
          </a:xfrm>
          <a:prstGeom prst="rect">
            <a:avLst/>
          </a:prstGeom>
          <a:noFill/>
          <a:ln>
            <a:solidFill>
              <a:schemeClr val="tx1"/>
            </a:solidFill>
          </a:ln>
        </p:spPr>
        <p:txBody>
          <a:bodyPr wrap="none" rtlCol="0">
            <a:spAutoFit/>
          </a:bodyPr>
          <a:lstStyle/>
          <a:p>
            <a:r>
              <a:rPr lang="en-GB" b="1" dirty="0" smtClean="0"/>
              <a:t>Eligible grant </a:t>
            </a:r>
            <a:r>
              <a:rPr lang="en-GB" dirty="0" smtClean="0"/>
              <a:t>= </a:t>
            </a:r>
            <a:r>
              <a:rPr lang="en-GB" b="1" dirty="0" smtClean="0">
                <a:solidFill>
                  <a:srgbClr val="FF0000"/>
                </a:solidFill>
              </a:rPr>
              <a:t>650,000 €</a:t>
            </a:r>
          </a:p>
        </p:txBody>
      </p:sp>
      <p:sp>
        <p:nvSpPr>
          <p:cNvPr id="17" name="TextBox 16"/>
          <p:cNvSpPr txBox="1"/>
          <p:nvPr/>
        </p:nvSpPr>
        <p:spPr>
          <a:xfrm>
            <a:off x="251520" y="5571325"/>
            <a:ext cx="3866764" cy="276999"/>
          </a:xfrm>
          <a:prstGeom prst="rect">
            <a:avLst/>
          </a:prstGeom>
          <a:noFill/>
          <a:ln>
            <a:solidFill>
              <a:schemeClr val="tx1"/>
            </a:solidFill>
          </a:ln>
        </p:spPr>
        <p:txBody>
          <a:bodyPr wrap="none" rtlCol="0">
            <a:spAutoFit/>
          </a:bodyPr>
          <a:lstStyle/>
          <a:p>
            <a:r>
              <a:rPr lang="en-GB" b="1" dirty="0" smtClean="0"/>
              <a:t>Max grant reduced by penalty </a:t>
            </a:r>
            <a:r>
              <a:rPr lang="en-GB" dirty="0" smtClean="0"/>
              <a:t>= </a:t>
            </a:r>
            <a:r>
              <a:rPr lang="en-GB" b="1" dirty="0" smtClean="0">
                <a:solidFill>
                  <a:srgbClr val="FF0000"/>
                </a:solidFill>
              </a:rPr>
              <a:t>637,500 €</a:t>
            </a:r>
          </a:p>
        </p:txBody>
      </p:sp>
      <p:sp>
        <p:nvSpPr>
          <p:cNvPr id="18" name="TextBox 17"/>
          <p:cNvSpPr txBox="1"/>
          <p:nvPr/>
        </p:nvSpPr>
        <p:spPr>
          <a:xfrm>
            <a:off x="251520" y="6156011"/>
            <a:ext cx="2444900" cy="276999"/>
          </a:xfrm>
          <a:prstGeom prst="rect">
            <a:avLst/>
          </a:prstGeom>
          <a:noFill/>
          <a:ln>
            <a:solidFill>
              <a:schemeClr val="tx1"/>
            </a:solidFill>
          </a:ln>
        </p:spPr>
        <p:txBody>
          <a:bodyPr wrap="none" rtlCol="0">
            <a:spAutoFit/>
          </a:bodyPr>
          <a:lstStyle/>
          <a:p>
            <a:r>
              <a:rPr lang="en-GB" b="1" dirty="0" smtClean="0"/>
              <a:t>Eligible grant </a:t>
            </a:r>
            <a:r>
              <a:rPr lang="en-GB" dirty="0" smtClean="0"/>
              <a:t>= </a:t>
            </a:r>
            <a:r>
              <a:rPr lang="en-GB" b="1" dirty="0" smtClean="0">
                <a:solidFill>
                  <a:srgbClr val="FF0000"/>
                </a:solidFill>
              </a:rPr>
              <a:t>650,000 €</a:t>
            </a:r>
          </a:p>
        </p:txBody>
      </p:sp>
      <p:cxnSp>
        <p:nvCxnSpPr>
          <p:cNvPr id="20" name="Straight Connector 19"/>
          <p:cNvCxnSpPr/>
          <p:nvPr/>
        </p:nvCxnSpPr>
        <p:spPr bwMode="auto">
          <a:xfrm>
            <a:off x="5508104" y="4340113"/>
            <a:ext cx="0" cy="69731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8532440" y="4315861"/>
            <a:ext cx="0" cy="17478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6660232" y="4340113"/>
            <a:ext cx="0" cy="11475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Left Arrow 25"/>
          <p:cNvSpPr/>
          <p:nvPr/>
        </p:nvSpPr>
        <p:spPr bwMode="auto">
          <a:xfrm>
            <a:off x="2843807" y="5037427"/>
            <a:ext cx="2160491" cy="277000"/>
          </a:xfrm>
          <a:prstGeom prst="leftArrow">
            <a:avLst/>
          </a:prstGeom>
          <a:solidFill>
            <a:srgbClr val="00B0F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7" name="Left Arrow 26"/>
          <p:cNvSpPr/>
          <p:nvPr/>
        </p:nvSpPr>
        <p:spPr bwMode="auto">
          <a:xfrm>
            <a:off x="4203577" y="5545259"/>
            <a:ext cx="800722" cy="277000"/>
          </a:xfrm>
          <a:prstGeom prst="leftArrow">
            <a:avLst/>
          </a:prstGeom>
          <a:solidFill>
            <a:srgbClr val="00B0F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8" name="Left Arrow 27"/>
          <p:cNvSpPr/>
          <p:nvPr/>
        </p:nvSpPr>
        <p:spPr bwMode="auto">
          <a:xfrm>
            <a:off x="2811711" y="6176336"/>
            <a:ext cx="2160491" cy="277000"/>
          </a:xfrm>
          <a:prstGeom prst="leftArrow">
            <a:avLst/>
          </a:prstGeom>
          <a:solidFill>
            <a:srgbClr val="00B0F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9" name="TextBox 28"/>
          <p:cNvSpPr txBox="1"/>
          <p:nvPr/>
        </p:nvSpPr>
        <p:spPr>
          <a:xfrm>
            <a:off x="5332242" y="1340768"/>
            <a:ext cx="3416221" cy="1015663"/>
          </a:xfrm>
          <a:prstGeom prst="rect">
            <a:avLst/>
          </a:prstGeom>
          <a:noFill/>
        </p:spPr>
        <p:txBody>
          <a:bodyPr wrap="square" rtlCol="0">
            <a:spAutoFit/>
          </a:bodyPr>
          <a:lstStyle/>
          <a:p>
            <a:pPr algn="ctr"/>
            <a:r>
              <a:rPr lang="en-GB" sz="2000" b="1" dirty="0" smtClean="0"/>
              <a:t>HOW WILL THE FINAL GRANT AMOUNT </a:t>
            </a:r>
          </a:p>
          <a:p>
            <a:pPr algn="ctr"/>
            <a:r>
              <a:rPr lang="en-GB" sz="2000" b="1" dirty="0" smtClean="0"/>
              <a:t>BE DECIDED?</a:t>
            </a:r>
            <a:endParaRPr lang="en-GB" sz="2000" b="1" dirty="0"/>
          </a:p>
        </p:txBody>
      </p:sp>
    </p:spTree>
    <p:extLst>
      <p:ext uri="{BB962C8B-B14F-4D97-AF65-F5344CB8AC3E}">
        <p14:creationId xmlns:p14="http://schemas.microsoft.com/office/powerpoint/2010/main" val="1880444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48</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3289123620"/>
              </p:ext>
            </p:extLst>
          </p:nvPr>
        </p:nvGraphicFramePr>
        <p:xfrm>
          <a:off x="539552" y="1556792"/>
          <a:ext cx="7920880" cy="4920624"/>
        </p:xfrm>
        <a:graphic>
          <a:graphicData uri="http://schemas.openxmlformats.org/drawingml/2006/table">
            <a:tbl>
              <a:tblPr firstRow="1" firstCol="1" bandRow="1">
                <a:tableStyleId>{5C22544A-7EE6-4342-B048-85BDC9FD1C3A}</a:tableStyleId>
              </a:tblPr>
              <a:tblGrid>
                <a:gridCol w="2160240"/>
                <a:gridCol w="1224136"/>
                <a:gridCol w="1585587"/>
                <a:gridCol w="1623110"/>
                <a:gridCol w="1327807"/>
              </a:tblGrid>
              <a:tr h="504056">
                <a:tc>
                  <a:txBody>
                    <a:bodyPr/>
                    <a:lstStyle/>
                    <a:p>
                      <a:pPr>
                        <a:lnSpc>
                          <a:spcPct val="115000"/>
                        </a:lnSpc>
                        <a:spcAft>
                          <a:spcPts val="0"/>
                        </a:spcAft>
                      </a:pP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pPr>
                      <a:endParaRPr lang="en-GB" sz="1100" b="1">
                        <a:solidFill>
                          <a:schemeClr val="tx1"/>
                        </a:solidFill>
                        <a:effectLst/>
                        <a:latin typeface="Calibri"/>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3">
                  <a:txBody>
                    <a:bodyPr/>
                    <a:lstStyle/>
                    <a:p>
                      <a:pPr algn="ctr">
                        <a:lnSpc>
                          <a:spcPct val="115000"/>
                        </a:lnSpc>
                        <a:spcAft>
                          <a:spcPts val="1000"/>
                        </a:spcAft>
                      </a:pPr>
                      <a:r>
                        <a:rPr lang="en-GB" sz="1100" b="1" dirty="0">
                          <a:solidFill>
                            <a:schemeClr val="tx1"/>
                          </a:solidFill>
                          <a:effectLst/>
                        </a:rPr>
                        <a:t>Total declared expenditure</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r>
              <a:tr h="692250">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smtClean="0">
                          <a:solidFill>
                            <a:srgbClr val="C00000"/>
                          </a:solidFill>
                          <a:effectLst/>
                        </a:rPr>
                        <a:t>Max Grant awarded</a:t>
                      </a:r>
                      <a:endParaRPr lang="en-GB" sz="1100" b="1" dirty="0">
                        <a:solidFill>
                          <a:srgbClr val="C00000"/>
                        </a:solidFill>
                        <a:effectLst/>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15000"/>
                        </a:lnSpc>
                        <a:spcAft>
                          <a:spcPts val="1000"/>
                        </a:spcAft>
                      </a:pPr>
                      <a:r>
                        <a:rPr lang="fr-BE" sz="1100" b="1" kern="1200" dirty="0" smtClean="0">
                          <a:solidFill>
                            <a:schemeClr val="tx1"/>
                          </a:solidFill>
                          <a:effectLst/>
                          <a:latin typeface="+mn-lt"/>
                          <a:ea typeface="+mn-ea"/>
                          <a:cs typeface="+mn-cs"/>
                        </a:rPr>
                        <a:t>CASE 1</a:t>
                      </a:r>
                      <a:endParaRPr lang="en-GB" sz="1100" b="1" kern="1200" dirty="0" smtClean="0">
                        <a:solidFill>
                          <a:schemeClr val="tx1"/>
                        </a:solidFill>
                        <a:effectLst/>
                        <a:latin typeface="+mn-lt"/>
                        <a:ea typeface="+mn-ea"/>
                        <a:cs typeface="+mn-cs"/>
                      </a:endParaRPr>
                    </a:p>
                    <a:p>
                      <a:pPr marL="0" algn="l" defTabSz="914400" rtl="0" eaLnBrk="1" latinLnBrk="0" hangingPunct="1">
                        <a:lnSpc>
                          <a:spcPct val="115000"/>
                        </a:lnSpc>
                        <a:spcAft>
                          <a:spcPts val="1000"/>
                        </a:spcAft>
                      </a:pPr>
                      <a:r>
                        <a:rPr lang="en-GB" sz="1100" b="1" kern="1200" dirty="0" smtClean="0">
                          <a:solidFill>
                            <a:schemeClr val="tx1"/>
                          </a:solidFill>
                          <a:effectLst/>
                          <a:latin typeface="+mn-lt"/>
                          <a:ea typeface="+mn-ea"/>
                          <a:cs typeface="+mn-cs"/>
                        </a:rPr>
                        <a:t>= max. grant </a:t>
                      </a:r>
                      <a:r>
                        <a:rPr lang="en-GB" sz="1100" b="1" kern="1200" dirty="0">
                          <a:solidFill>
                            <a:schemeClr val="tx1"/>
                          </a:solidFill>
                          <a:effectLst/>
                          <a:latin typeface="+mn-lt"/>
                          <a:ea typeface="+mn-ea"/>
                          <a:cs typeface="+mn-cs"/>
                        </a:rPr>
                        <a:t>awarded</a:t>
                      </a:r>
                    </a:p>
                  </a:txBody>
                  <a:tcPr marL="33204" marR="33204" marT="6385" marB="0">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smtClean="0">
                          <a:solidFill>
                            <a:schemeClr val="tx1"/>
                          </a:solidFill>
                          <a:effectLst/>
                        </a:rPr>
                        <a:t>CASE 2</a:t>
                      </a:r>
                    </a:p>
                    <a:p>
                      <a:pPr>
                        <a:lnSpc>
                          <a:spcPct val="115000"/>
                        </a:lnSpc>
                        <a:spcAft>
                          <a:spcPts val="1000"/>
                        </a:spcAft>
                      </a:pPr>
                      <a:r>
                        <a:rPr lang="en-GB" sz="1100" b="1" dirty="0" smtClean="0">
                          <a:solidFill>
                            <a:schemeClr val="tx1"/>
                          </a:solidFill>
                          <a:effectLst/>
                        </a:rPr>
                        <a:t>&lt; max. grant </a:t>
                      </a:r>
                      <a:r>
                        <a:rPr lang="en-GB" sz="1100" b="1" dirty="0">
                          <a:solidFill>
                            <a:schemeClr val="tx1"/>
                          </a:solidFill>
                          <a:effectLst/>
                        </a:rPr>
                        <a:t>awarded UNDERSPENT</a:t>
                      </a:r>
                      <a:endParaRPr lang="en-GB" sz="1100" b="1" dirty="0">
                        <a:solidFill>
                          <a:schemeClr val="tx1"/>
                        </a:solidFill>
                        <a:effectLst/>
                        <a:latin typeface="Calibri"/>
                        <a:ea typeface="Calibri"/>
                        <a:cs typeface="Times New Roman"/>
                      </a:endParaRPr>
                    </a:p>
                  </a:txBody>
                  <a:tcPr marL="33204" marR="33204" marT="6385" marB="0" anchor="ctr"/>
                </a:tc>
                <a:tc>
                  <a:txBody>
                    <a:bodyPr/>
                    <a:lstStyle/>
                    <a:p>
                      <a:pPr>
                        <a:lnSpc>
                          <a:spcPct val="115000"/>
                        </a:lnSpc>
                        <a:spcAft>
                          <a:spcPts val="1000"/>
                        </a:spcAft>
                      </a:pPr>
                      <a:r>
                        <a:rPr lang="en-GB" sz="1100" b="1" dirty="0" smtClean="0">
                          <a:solidFill>
                            <a:schemeClr val="tx1"/>
                          </a:solidFill>
                          <a:effectLst/>
                        </a:rPr>
                        <a:t>CASE 3</a:t>
                      </a:r>
                    </a:p>
                    <a:p>
                      <a:pPr>
                        <a:lnSpc>
                          <a:spcPct val="115000"/>
                        </a:lnSpc>
                        <a:spcAft>
                          <a:spcPts val="1000"/>
                        </a:spcAft>
                      </a:pPr>
                      <a:r>
                        <a:rPr lang="en-GB" sz="1100" b="1" smtClean="0">
                          <a:solidFill>
                            <a:schemeClr val="tx1"/>
                          </a:solidFill>
                          <a:effectLst/>
                        </a:rPr>
                        <a:t>&gt; max. </a:t>
                      </a:r>
                      <a:r>
                        <a:rPr lang="en-GB" sz="1100" b="1" dirty="0">
                          <a:solidFill>
                            <a:schemeClr val="tx1"/>
                          </a:solidFill>
                          <a:effectLst/>
                        </a:rPr>
                        <a:t>grant awarded OVERSPENT</a:t>
                      </a:r>
                      <a:endParaRPr lang="en-GB" sz="11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      STAFF COSTS</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340.000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340.000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chemeClr val="tx1"/>
                          </a:solidFill>
                          <a:effectLst/>
                        </a:rPr>
                        <a:t>290.000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smtClean="0">
                          <a:solidFill>
                            <a:schemeClr val="tx1"/>
                          </a:solidFill>
                          <a:effectLst/>
                        </a:rPr>
                        <a:t>330.000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II    TRAVEL COSTS</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dirty="0">
                          <a:solidFill>
                            <a:schemeClr val="tx1"/>
                          </a:solidFill>
                          <a:effectLst/>
                        </a:rPr>
                        <a:t>III   COSTS OF STAY</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160.000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IV   EQUIPMENT</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160.000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a:solidFill>
                            <a:schemeClr val="tx1"/>
                          </a:solidFill>
                          <a:effectLst/>
                        </a:rPr>
                        <a:t>160.000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160.000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smtClean="0">
                          <a:solidFill>
                            <a:schemeClr val="tx1"/>
                          </a:solidFill>
                          <a:effectLst/>
                        </a:rPr>
                        <a:t>170.000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V    SUBCONTRACTING</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a:solidFill>
                            <a:schemeClr val="tx1"/>
                          </a:solidFill>
                          <a:effectLst/>
                        </a:rPr>
                        <a:t>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chemeClr val="tx1"/>
                          </a:solidFill>
                          <a:effectLst/>
                        </a:rPr>
                        <a:t>40.000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692250">
                <a:tc>
                  <a:txBody>
                    <a:bodyPr/>
                    <a:lstStyle/>
                    <a:p>
                      <a:pPr>
                        <a:lnSpc>
                          <a:spcPct val="115000"/>
                        </a:lnSpc>
                        <a:spcAft>
                          <a:spcPts val="1000"/>
                        </a:spcAft>
                      </a:pPr>
                      <a:r>
                        <a:rPr lang="en-GB" sz="1100" b="1" dirty="0">
                          <a:solidFill>
                            <a:schemeClr val="tx1"/>
                          </a:solidFill>
                          <a:effectLst/>
                        </a:rPr>
                        <a:t>TOTAL </a:t>
                      </a:r>
                      <a:r>
                        <a:rPr lang="en-GB" sz="1100" b="1" dirty="0" smtClean="0">
                          <a:solidFill>
                            <a:schemeClr val="tx1"/>
                          </a:solidFill>
                          <a:effectLst/>
                        </a:rPr>
                        <a:t>GRANT </a:t>
                      </a:r>
                      <a:r>
                        <a:rPr lang="en-GB" sz="1100" b="1" dirty="0">
                          <a:solidFill>
                            <a:schemeClr val="tx1"/>
                          </a:solidFill>
                          <a:effectLst/>
                        </a:rPr>
                        <a:t>(total I-V)</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rgbClr val="C00000"/>
                          </a:solidFill>
                          <a:effectLst/>
                        </a:rPr>
                        <a:t>850.000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a:solidFill>
                            <a:schemeClr val="tx1"/>
                          </a:solidFill>
                          <a:effectLst/>
                        </a:rPr>
                        <a:t> </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402827">
                <a:tc>
                  <a:txBody>
                    <a:bodyPr/>
                    <a:lstStyle/>
                    <a:p>
                      <a:pPr>
                        <a:lnSpc>
                          <a:spcPct val="115000"/>
                        </a:lnSpc>
                        <a:spcAft>
                          <a:spcPts val="1000"/>
                        </a:spcAft>
                      </a:pPr>
                      <a:r>
                        <a:rPr lang="en-GB" sz="1100" b="1" dirty="0">
                          <a:solidFill>
                            <a:schemeClr val="tx1"/>
                          </a:solidFill>
                          <a:effectLst/>
                        </a:rPr>
                        <a:t>TOTAL </a:t>
                      </a:r>
                      <a:r>
                        <a:rPr lang="en-GB" sz="1100" b="1" dirty="0" smtClean="0">
                          <a:solidFill>
                            <a:schemeClr val="tx1"/>
                          </a:solidFill>
                          <a:effectLst/>
                        </a:rPr>
                        <a:t>DECLARED</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a:solidFill>
                            <a:schemeClr val="tx1"/>
                          </a:solidFill>
                          <a:effectLst/>
                        </a:rPr>
                        <a:t> </a:t>
                      </a:r>
                      <a:endParaRPr lang="en-GB" sz="1200" b="1">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a:solidFill>
                            <a:schemeClr val="tx1"/>
                          </a:solidFill>
                          <a:effectLst/>
                        </a:rPr>
                        <a:t>850.000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dirty="0" smtClean="0">
                          <a:solidFill>
                            <a:schemeClr val="tx1"/>
                          </a:solidFill>
                          <a:effectLst/>
                        </a:rPr>
                        <a:t>790.000</a:t>
                      </a:r>
                      <a:endParaRPr lang="en-GB" sz="1200" b="1" dirty="0">
                        <a:solidFill>
                          <a:schemeClr val="tx1"/>
                        </a:solidFill>
                        <a:effectLst/>
                        <a:latin typeface="Calibri"/>
                        <a:ea typeface="Calibri"/>
                        <a:cs typeface="Times New Roman"/>
                      </a:endParaRPr>
                    </a:p>
                  </a:txBody>
                  <a:tcPr marL="33204" marR="33204" marT="6385" marB="0" anchor="ctr">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dirty="0" smtClean="0">
                          <a:solidFill>
                            <a:schemeClr val="tx1"/>
                          </a:solidFill>
                          <a:effectLst/>
                        </a:rPr>
                        <a:t>860.000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402827">
                <a:tc>
                  <a:txBody>
                    <a:bodyPr/>
                    <a:lstStyle/>
                    <a:p>
                      <a:pPr>
                        <a:lnSpc>
                          <a:spcPct val="115000"/>
                        </a:lnSpc>
                        <a:spcAft>
                          <a:spcPts val="1000"/>
                        </a:spcAft>
                      </a:pPr>
                      <a:r>
                        <a:rPr lang="en-GB" sz="1100" b="1">
                          <a:solidFill>
                            <a:schemeClr val="tx1"/>
                          </a:solidFill>
                          <a:effectLst/>
                        </a:rPr>
                        <a:t>FINAL GRANT</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a:solidFill>
                            <a:schemeClr val="tx1"/>
                          </a:solidFill>
                          <a:effectLst/>
                        </a:rPr>
                        <a:t>850.000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smtClean="0">
                          <a:solidFill>
                            <a:schemeClr val="tx1"/>
                          </a:solidFill>
                          <a:effectLst/>
                        </a:rPr>
                        <a:t>790.000</a:t>
                      </a:r>
                      <a:endParaRPr lang="en-GB" sz="1200" b="1" dirty="0">
                        <a:solidFill>
                          <a:schemeClr val="tx1"/>
                        </a:solidFill>
                        <a:effectLst/>
                        <a:latin typeface="Calibri"/>
                        <a:ea typeface="Calibri"/>
                        <a:cs typeface="Times New Roman"/>
                      </a:endParaRPr>
                    </a:p>
                  </a:txBody>
                  <a:tcPr marL="33204" marR="33204" marT="6385" marB="0" anchor="ct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850.000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395288" y="1052736"/>
            <a:ext cx="8229600" cy="504974"/>
          </a:xfrm>
        </p:spPr>
        <p:txBody>
          <a:bodyPr/>
          <a:lstStyle/>
          <a:p>
            <a:pPr algn="r"/>
            <a:r>
              <a:rPr lang="en-GB" sz="1800" dirty="0" smtClean="0">
                <a:solidFill>
                  <a:srgbClr val="FF0000"/>
                </a:solidFill>
              </a:rPr>
              <a:t>examples (1 of 2)</a:t>
            </a:r>
            <a:endParaRPr lang="en-GB" sz="1800" dirty="0">
              <a:solidFill>
                <a:srgbClr val="FF0000"/>
              </a:solidFill>
            </a:endParaRPr>
          </a:p>
        </p:txBody>
      </p:sp>
    </p:spTree>
    <p:extLst>
      <p:ext uri="{BB962C8B-B14F-4D97-AF65-F5344CB8AC3E}">
        <p14:creationId xmlns:p14="http://schemas.microsoft.com/office/powerpoint/2010/main" val="1847468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4" name="Title 1"/>
          <p:cNvSpPr>
            <a:spLocks noGrp="1"/>
          </p:cNvSpPr>
          <p:nvPr>
            <p:ph type="title"/>
          </p:nvPr>
        </p:nvSpPr>
        <p:spPr>
          <a:xfrm>
            <a:off x="395288" y="1052736"/>
            <a:ext cx="8229600" cy="504974"/>
          </a:xfrm>
        </p:spPr>
        <p:txBody>
          <a:bodyPr/>
          <a:lstStyle/>
          <a:p>
            <a:pPr algn="r"/>
            <a:r>
              <a:rPr lang="en-GB" sz="1800" dirty="0" smtClean="0">
                <a:solidFill>
                  <a:srgbClr val="FF0000"/>
                </a:solidFill>
              </a:rPr>
              <a:t>examples (2 of 2)</a:t>
            </a:r>
            <a:endParaRPr lang="en-GB" sz="1800" dirty="0">
              <a:solidFill>
                <a:srgbClr val="FF0000"/>
              </a:solidFill>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49</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3645032017"/>
              </p:ext>
            </p:extLst>
          </p:nvPr>
        </p:nvGraphicFramePr>
        <p:xfrm>
          <a:off x="395536" y="1556792"/>
          <a:ext cx="8424936" cy="4738086"/>
        </p:xfrm>
        <a:graphic>
          <a:graphicData uri="http://schemas.openxmlformats.org/drawingml/2006/table">
            <a:tbl>
              <a:tblPr firstRow="1" firstCol="1" bandRow="1">
                <a:tableStyleId>{5C22544A-7EE6-4342-B048-85BDC9FD1C3A}</a:tableStyleId>
              </a:tblPr>
              <a:tblGrid>
                <a:gridCol w="1875000"/>
                <a:gridCol w="933312"/>
                <a:gridCol w="886836"/>
                <a:gridCol w="1108544"/>
                <a:gridCol w="1108544"/>
                <a:gridCol w="1108544"/>
                <a:gridCol w="1404156"/>
              </a:tblGrid>
              <a:tr h="496643">
                <a:tc>
                  <a:txBody>
                    <a:bodyPr/>
                    <a:lstStyle/>
                    <a:p>
                      <a:pPr>
                        <a:lnSpc>
                          <a:spcPct val="115000"/>
                        </a:lnSpc>
                        <a:spcAft>
                          <a:spcPts val="0"/>
                        </a:spcAft>
                      </a:pPr>
                      <a:endParaRPr lang="en-GB" sz="1100" b="1" dirty="0">
                        <a:solidFill>
                          <a:schemeClr val="tx1"/>
                        </a:solidFill>
                        <a:effectLst/>
                        <a:latin typeface="Calibri"/>
                        <a:ea typeface="Calibri"/>
                        <a:cs typeface="Times New Roman"/>
                      </a:endParaRPr>
                    </a:p>
                  </a:txBody>
                  <a:tcPr marL="28982" marR="28982" marT="5955"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2">
                  <a:txBody>
                    <a:bodyPr/>
                    <a:lstStyle/>
                    <a:p>
                      <a:pPr algn="ctr">
                        <a:lnSpc>
                          <a:spcPct val="115000"/>
                        </a:lnSpc>
                        <a:spcAft>
                          <a:spcPts val="0"/>
                        </a:spcAft>
                      </a:pPr>
                      <a:r>
                        <a:rPr lang="en-GB" sz="1100" b="1" dirty="0" smtClean="0">
                          <a:solidFill>
                            <a:schemeClr val="tx1"/>
                          </a:solidFill>
                          <a:effectLst/>
                        </a:rPr>
                        <a:t>CASE 4</a:t>
                      </a:r>
                    </a:p>
                    <a:p>
                      <a:pPr algn="ctr">
                        <a:lnSpc>
                          <a:spcPct val="115000"/>
                        </a:lnSpc>
                        <a:spcAft>
                          <a:spcPts val="0"/>
                        </a:spcAft>
                      </a:pPr>
                      <a:endParaRPr lang="en-GB" sz="800" b="1" dirty="0" smtClean="0">
                        <a:solidFill>
                          <a:schemeClr val="tx1"/>
                        </a:solidFill>
                        <a:effectLst/>
                      </a:endParaRPr>
                    </a:p>
                    <a:p>
                      <a:pPr algn="ctr">
                        <a:lnSpc>
                          <a:spcPct val="115000"/>
                        </a:lnSpc>
                        <a:spcAft>
                          <a:spcPts val="0"/>
                        </a:spcAft>
                      </a:pPr>
                      <a:r>
                        <a:rPr lang="en-GB" sz="1100" b="1" dirty="0" smtClean="0">
                          <a:solidFill>
                            <a:schemeClr val="tx1"/>
                          </a:solidFill>
                          <a:effectLst/>
                        </a:rPr>
                        <a:t>Total </a:t>
                      </a:r>
                      <a:r>
                        <a:rPr lang="en-GB" sz="1100" b="1" dirty="0">
                          <a:solidFill>
                            <a:schemeClr val="tx1"/>
                          </a:solidFill>
                          <a:effectLst/>
                        </a:rPr>
                        <a:t>declared </a:t>
                      </a:r>
                      <a:r>
                        <a:rPr lang="en-GB" sz="1100" b="1" dirty="0" smtClean="0">
                          <a:solidFill>
                            <a:schemeClr val="tx1"/>
                          </a:solidFill>
                          <a:effectLst/>
                        </a:rPr>
                        <a:t>expenditure</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pPr>
                        <a:lnSpc>
                          <a:spcPct val="115000"/>
                        </a:lnSpc>
                        <a:spcAft>
                          <a:spcPts val="1000"/>
                        </a:spcAft>
                      </a:pP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1" dirty="0" smtClean="0">
                          <a:solidFill>
                            <a:schemeClr val="tx1"/>
                          </a:solidFill>
                          <a:effectLst/>
                        </a:rPr>
                        <a:t>CASE 5</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800" b="1" dirty="0" smtClean="0">
                        <a:solidFill>
                          <a:schemeClr val="tx1"/>
                        </a:solidFill>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100" b="1" dirty="0" smtClean="0">
                          <a:solidFill>
                            <a:schemeClr val="tx1"/>
                          </a:solidFill>
                          <a:effectLst/>
                        </a:rPr>
                        <a:t>Total declared expenditure</a:t>
                      </a:r>
                      <a:endParaRPr lang="en-GB" sz="1100" b="1" dirty="0" smtClean="0">
                        <a:solidFill>
                          <a:schemeClr val="tx1"/>
                        </a:solidFill>
                        <a:effectLst/>
                        <a:latin typeface="Calibri"/>
                        <a:ea typeface="Calibri"/>
                        <a:cs typeface="Times New Roman"/>
                      </a:endParaRPr>
                    </a:p>
                  </a:txBody>
                  <a:tcPr marL="28982" marR="28982" marT="5955"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pPr>
                        <a:lnSpc>
                          <a:spcPct val="115000"/>
                        </a:lnSpc>
                        <a:spcAft>
                          <a:spcPts val="1000"/>
                        </a:spcAft>
                      </a:pP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659196">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a:solidFill>
                            <a:srgbClr val="7030A0"/>
                          </a:solidFill>
                          <a:effectLst/>
                        </a:rPr>
                        <a:t>Grant </a:t>
                      </a:r>
                      <a:r>
                        <a:rPr lang="en-GB" sz="1100" b="1" dirty="0" smtClean="0">
                          <a:solidFill>
                            <a:srgbClr val="7030A0"/>
                          </a:solidFill>
                          <a:effectLst/>
                        </a:rPr>
                        <a:t>awarded</a:t>
                      </a:r>
                      <a:endParaRPr lang="en-GB" sz="1100" b="1" dirty="0">
                        <a:solidFill>
                          <a:srgbClr val="7030A0"/>
                        </a:solidFill>
                        <a:effectLst/>
                      </a:endParaRPr>
                    </a:p>
                  </a:txBody>
                  <a:tcPr marL="28982" marR="28982" marT="5955" marB="0" anchor="ctr">
                    <a:lnR w="38100" cap="flat" cmpd="sng" algn="ctr">
                      <a:noFill/>
                      <a:prstDash val="solid"/>
                      <a:round/>
                      <a:headEnd type="none" w="med" len="med"/>
                      <a:tailEnd type="none" w="med" len="med"/>
                    </a:lnR>
                  </a:tcPr>
                </a:tc>
                <a:tc>
                  <a:txBody>
                    <a:bodyPr/>
                    <a:lstStyle/>
                    <a:p>
                      <a:pPr marL="0" algn="l" defTabSz="914400" rtl="0" eaLnBrk="1" latinLnBrk="0" hangingPunct="1">
                        <a:lnSpc>
                          <a:spcPct val="115000"/>
                        </a:lnSpc>
                        <a:spcAft>
                          <a:spcPts val="1000"/>
                        </a:spcAft>
                      </a:pPr>
                      <a:r>
                        <a:rPr lang="en-GB" sz="1200" b="1" kern="1200" dirty="0" smtClean="0">
                          <a:solidFill>
                            <a:srgbClr val="7030A0"/>
                          </a:solidFill>
                          <a:effectLst/>
                          <a:latin typeface="+mn-lt"/>
                          <a:ea typeface="+mn-ea"/>
                          <a:cs typeface="+mn-cs"/>
                        </a:rPr>
                        <a:t>% </a:t>
                      </a:r>
                      <a:r>
                        <a:rPr lang="en-GB" sz="1200" b="1" kern="1200" dirty="0">
                          <a:solidFill>
                            <a:srgbClr val="7030A0"/>
                          </a:solidFill>
                          <a:effectLst/>
                          <a:latin typeface="+mn-lt"/>
                          <a:ea typeface="+mn-ea"/>
                          <a:cs typeface="+mn-cs"/>
                        </a:rPr>
                        <a:t>TOTAL GRANT</a:t>
                      </a: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nSpc>
                          <a:spcPct val="115000"/>
                        </a:lnSpc>
                        <a:spcAft>
                          <a:spcPts val="1000"/>
                        </a:spcAft>
                      </a:pPr>
                      <a:r>
                        <a:rPr lang="en-GB" sz="1100" b="1" dirty="0">
                          <a:solidFill>
                            <a:schemeClr val="tx1"/>
                          </a:solidFill>
                          <a:effectLst/>
                        </a:rPr>
                        <a:t>&lt;</a:t>
                      </a:r>
                      <a:r>
                        <a:rPr lang="en-GB" sz="1100" b="1" dirty="0" smtClean="0">
                          <a:solidFill>
                            <a:schemeClr val="tx1"/>
                          </a:solidFill>
                          <a:effectLst/>
                        </a:rPr>
                        <a:t> </a:t>
                      </a:r>
                      <a:r>
                        <a:rPr lang="en-GB" sz="1100" b="1" dirty="0">
                          <a:solidFill>
                            <a:schemeClr val="tx1"/>
                          </a:solidFill>
                          <a:effectLst/>
                        </a:rPr>
                        <a:t>total grant awarded</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kern="1200" dirty="0">
                          <a:solidFill>
                            <a:srgbClr val="7030A0"/>
                          </a:solidFill>
                          <a:effectLst/>
                          <a:latin typeface="+mn-lt"/>
                          <a:ea typeface="+mn-ea"/>
                          <a:cs typeface="+mn-cs"/>
                        </a:rPr>
                        <a:t>% </a:t>
                      </a:r>
                      <a:r>
                        <a:rPr lang="en-GB" sz="1200" b="1" kern="1200" dirty="0" smtClean="0">
                          <a:solidFill>
                            <a:srgbClr val="7030A0"/>
                          </a:solidFill>
                          <a:effectLst/>
                          <a:latin typeface="+mn-lt"/>
                          <a:ea typeface="+mn-ea"/>
                          <a:cs typeface="+mn-cs"/>
                        </a:rPr>
                        <a:t> </a:t>
                      </a:r>
                      <a:r>
                        <a:rPr lang="en-GB" sz="1200" b="1" kern="1200" dirty="0">
                          <a:solidFill>
                            <a:srgbClr val="7030A0"/>
                          </a:solidFill>
                          <a:effectLst/>
                          <a:latin typeface="+mn-lt"/>
                          <a:ea typeface="+mn-ea"/>
                          <a:cs typeface="+mn-cs"/>
                        </a:rPr>
                        <a:t>TOTAL </a:t>
                      </a:r>
                      <a:r>
                        <a:rPr lang="en-GB" sz="1200" b="1" kern="1200" dirty="0" smtClean="0">
                          <a:solidFill>
                            <a:srgbClr val="7030A0"/>
                          </a:solidFill>
                          <a:effectLst/>
                          <a:latin typeface="+mn-lt"/>
                          <a:ea typeface="+mn-ea"/>
                          <a:cs typeface="+mn-cs"/>
                        </a:rPr>
                        <a:t>GRANT AWARDED</a:t>
                      </a:r>
                      <a:endParaRPr lang="en-GB" sz="1200" b="1" kern="1200" dirty="0">
                        <a:solidFill>
                          <a:srgbClr val="7030A0"/>
                        </a:solidFill>
                        <a:effectLst/>
                        <a:latin typeface="+mn-lt"/>
                        <a:ea typeface="+mn-ea"/>
                        <a:cs typeface="+mn-cs"/>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100" b="1" dirty="0" smtClean="0">
                          <a:solidFill>
                            <a:schemeClr val="tx1"/>
                          </a:solidFill>
                          <a:effectLst/>
                        </a:rPr>
                        <a:t>= total grant awarded</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200" b="1" kern="1200" dirty="0" smtClean="0">
                          <a:solidFill>
                            <a:srgbClr val="7030A0"/>
                          </a:solidFill>
                          <a:effectLst/>
                          <a:latin typeface="+mn-lt"/>
                          <a:ea typeface="+mn-ea"/>
                          <a:cs typeface="+mn-cs"/>
                        </a:rPr>
                        <a:t>%  INCREASE</a:t>
                      </a:r>
                      <a:endParaRPr lang="en-GB" sz="1200" b="1" kern="1200" dirty="0">
                        <a:solidFill>
                          <a:srgbClr val="7030A0"/>
                        </a:solidFill>
                        <a:effectLst/>
                        <a:latin typeface="+mn-lt"/>
                        <a:ea typeface="+mn-ea"/>
                        <a:cs typeface="+mn-cs"/>
                      </a:endParaRPr>
                    </a:p>
                  </a:txBody>
                  <a:tcPr marL="28982" marR="28982" marT="5955" marB="0" anchor="ctr">
                    <a:lnR w="38100" cap="flat" cmpd="sng" algn="ctr">
                      <a:solidFill>
                        <a:schemeClr val="tx1"/>
                      </a:solidFill>
                      <a:prstDash val="solid"/>
                      <a:round/>
                      <a:headEnd type="none" w="med" len="med"/>
                      <a:tailEnd type="none" w="med" len="med"/>
                    </a:lnR>
                  </a:tcPr>
                </a:tc>
              </a:tr>
              <a:tr h="626721">
                <a:tc>
                  <a:txBody>
                    <a:bodyPr/>
                    <a:lstStyle/>
                    <a:p>
                      <a:pPr>
                        <a:lnSpc>
                          <a:spcPct val="115000"/>
                        </a:lnSpc>
                        <a:spcAft>
                          <a:spcPts val="1000"/>
                        </a:spcAft>
                      </a:pPr>
                      <a:r>
                        <a:rPr lang="en-GB" sz="1100" b="1" dirty="0">
                          <a:solidFill>
                            <a:schemeClr val="tx1"/>
                          </a:solidFill>
                          <a:effectLst/>
                        </a:rPr>
                        <a:t>I      STAFF COSTS</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7030A0"/>
                          </a:solidFill>
                          <a:effectLst/>
                        </a:rPr>
                        <a:t>340.000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40%</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smtClean="0">
                          <a:solidFill>
                            <a:srgbClr val="00CC00"/>
                          </a:solidFill>
                          <a:effectLst/>
                        </a:rPr>
                        <a:t>374.000</a:t>
                      </a:r>
                      <a:endParaRPr lang="en-GB" sz="1200" b="1" dirty="0">
                        <a:solidFill>
                          <a:srgbClr val="00CC00"/>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rgbClr val="00CC00"/>
                          </a:solidFill>
                          <a:effectLst/>
                        </a:rPr>
                        <a:t>44%</a:t>
                      </a:r>
                      <a:endParaRPr lang="en-GB" sz="1200" b="1" dirty="0">
                        <a:solidFill>
                          <a:srgbClr val="00CC00"/>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340.000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ct val="115000"/>
                        </a:lnSpc>
                        <a:spcAft>
                          <a:spcPts val="0"/>
                        </a:spcAft>
                      </a:pPr>
                      <a:endParaRPr lang="en-GB" sz="1200" b="1" kern="1200" dirty="0">
                        <a:solidFill>
                          <a:srgbClr val="0F5494"/>
                        </a:solidFill>
                        <a:effectLst/>
                        <a:latin typeface="+mn-lt"/>
                        <a:ea typeface="+mn-ea"/>
                        <a:cs typeface="+mn-cs"/>
                      </a:endParaRPr>
                    </a:p>
                  </a:txBody>
                  <a:tcPr marL="57220" marR="57220" marT="0" marB="0" anchor="ctr">
                    <a:lnR w="38100" cap="flat" cmpd="sng" algn="ctr">
                      <a:solidFill>
                        <a:schemeClr val="tx1"/>
                      </a:solidFill>
                      <a:prstDash val="solid"/>
                      <a:round/>
                      <a:headEnd type="none" w="med" len="med"/>
                      <a:tailEnd type="none" w="med" len="med"/>
                    </a:lnR>
                  </a:tcPr>
                </a:tc>
              </a:tr>
              <a:tr h="369658">
                <a:tc>
                  <a:txBody>
                    <a:bodyPr/>
                    <a:lstStyle/>
                    <a:p>
                      <a:pPr>
                        <a:lnSpc>
                          <a:spcPct val="115000"/>
                        </a:lnSpc>
                        <a:spcAft>
                          <a:spcPts val="1000"/>
                        </a:spcAft>
                      </a:pPr>
                      <a:r>
                        <a:rPr lang="en-GB" sz="1100" b="1">
                          <a:solidFill>
                            <a:schemeClr val="tx1"/>
                          </a:solidFill>
                          <a:effectLst/>
                        </a:rPr>
                        <a:t>II    TRAVEL COSTS</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7030A0"/>
                          </a:solidFill>
                          <a:effectLst/>
                        </a:rPr>
                        <a:t>150.000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FF0000"/>
                          </a:solidFill>
                          <a:effectLst/>
                        </a:rPr>
                        <a:t>202.000</a:t>
                      </a:r>
                      <a:endParaRPr lang="en-GB" sz="1200" b="1" dirty="0">
                        <a:solidFill>
                          <a:srgbClr val="FF0000"/>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ct val="115000"/>
                        </a:lnSpc>
                        <a:spcAft>
                          <a:spcPts val="0"/>
                        </a:spcAft>
                      </a:pPr>
                      <a:r>
                        <a:rPr lang="en-GB" sz="1200" b="1" kern="1200" dirty="0" smtClean="0">
                          <a:solidFill>
                            <a:srgbClr val="FF0000"/>
                          </a:solidFill>
                          <a:effectLst/>
                          <a:latin typeface="+mn-lt"/>
                          <a:ea typeface="+mn-ea"/>
                          <a:cs typeface="+mn-cs"/>
                        </a:rPr>
                        <a:t>34%</a:t>
                      </a:r>
                      <a:endParaRPr lang="en-GB" sz="1200" b="1" kern="1200" dirty="0">
                        <a:solidFill>
                          <a:srgbClr val="FF0000"/>
                        </a:solidFill>
                        <a:effectLst/>
                        <a:latin typeface="+mn-lt"/>
                        <a:ea typeface="+mn-ea"/>
                        <a:cs typeface="+mn-cs"/>
                      </a:endParaRPr>
                    </a:p>
                  </a:txBody>
                  <a:tcPr marL="57220" marR="57220" marT="0" marB="0" anchor="ctr">
                    <a:lnR w="38100" cap="flat" cmpd="sng" algn="ctr">
                      <a:solidFill>
                        <a:schemeClr val="tx1"/>
                      </a:solidFill>
                      <a:prstDash val="solid"/>
                      <a:round/>
                      <a:headEnd type="none" w="med" len="med"/>
                      <a:tailEnd type="none" w="med" len="med"/>
                    </a:lnR>
                  </a:tcPr>
                </a:tc>
              </a:tr>
              <a:tr h="369658">
                <a:tc>
                  <a:txBody>
                    <a:bodyPr/>
                    <a:lstStyle/>
                    <a:p>
                      <a:pPr>
                        <a:lnSpc>
                          <a:spcPct val="115000"/>
                        </a:lnSpc>
                        <a:spcAft>
                          <a:spcPts val="1000"/>
                        </a:spcAft>
                      </a:pPr>
                      <a:r>
                        <a:rPr lang="en-GB" sz="1100" b="1">
                          <a:solidFill>
                            <a:schemeClr val="tx1"/>
                          </a:solidFill>
                          <a:effectLst/>
                        </a:rPr>
                        <a:t>III   COSTS OF STAY</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7030A0"/>
                          </a:solidFill>
                          <a:effectLst/>
                        </a:rPr>
                        <a:t>150.000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100.000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130.000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69658">
                <a:tc>
                  <a:txBody>
                    <a:bodyPr/>
                    <a:lstStyle/>
                    <a:p>
                      <a:pPr>
                        <a:lnSpc>
                          <a:spcPct val="115000"/>
                        </a:lnSpc>
                        <a:spcAft>
                          <a:spcPts val="1000"/>
                        </a:spcAft>
                      </a:pPr>
                      <a:r>
                        <a:rPr lang="en-GB" sz="1100" b="1">
                          <a:solidFill>
                            <a:schemeClr val="tx1"/>
                          </a:solidFill>
                          <a:effectLst/>
                        </a:rPr>
                        <a:t>IV   EQUIPMENT</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7030A0"/>
                          </a:solidFill>
                          <a:effectLst/>
                        </a:rPr>
                        <a:t>160.000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18,8%</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160.000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150.000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69658">
                <a:tc>
                  <a:txBody>
                    <a:bodyPr/>
                    <a:lstStyle/>
                    <a:p>
                      <a:pPr>
                        <a:lnSpc>
                          <a:spcPct val="115000"/>
                        </a:lnSpc>
                        <a:spcAft>
                          <a:spcPts val="1000"/>
                        </a:spcAft>
                      </a:pPr>
                      <a:r>
                        <a:rPr lang="en-GB" sz="1100" b="1">
                          <a:solidFill>
                            <a:schemeClr val="tx1"/>
                          </a:solidFill>
                          <a:effectLst/>
                        </a:rPr>
                        <a:t>V    SUBCONTRACTING</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7030A0"/>
                          </a:solidFill>
                          <a:effectLst/>
                        </a:rPr>
                        <a:t>50.000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5,9%</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smtClean="0">
                          <a:solidFill>
                            <a:schemeClr val="tx1"/>
                          </a:solidFill>
                          <a:effectLst/>
                        </a:rPr>
                        <a:t>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28.000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ct val="115000"/>
                        </a:lnSpc>
                        <a:spcAft>
                          <a:spcPts val="0"/>
                        </a:spcAft>
                      </a:pPr>
                      <a:endParaRPr lang="en-GB" sz="1200" b="1" kern="1200" dirty="0">
                        <a:solidFill>
                          <a:srgbClr val="0F5494"/>
                        </a:solidFill>
                        <a:effectLst/>
                        <a:latin typeface="+mn-lt"/>
                        <a:ea typeface="+mn-ea"/>
                        <a:cs typeface="+mn-cs"/>
                      </a:endParaRPr>
                    </a:p>
                  </a:txBody>
                  <a:tcPr marL="57220" marR="57220" marT="0" marB="0" anchor="ctr">
                    <a:lnR w="38100" cap="flat" cmpd="sng" algn="ctr">
                      <a:solidFill>
                        <a:schemeClr val="tx1"/>
                      </a:solidFill>
                      <a:prstDash val="solid"/>
                      <a:round/>
                      <a:headEnd type="none" w="med" len="med"/>
                      <a:tailEnd type="none" w="med" len="med"/>
                    </a:lnR>
                  </a:tcPr>
                </a:tc>
              </a:tr>
              <a:tr h="339208">
                <a:tc>
                  <a:txBody>
                    <a:bodyPr/>
                    <a:lstStyle/>
                    <a:p>
                      <a:pPr>
                        <a:lnSpc>
                          <a:spcPct val="115000"/>
                        </a:lnSpc>
                        <a:spcAft>
                          <a:spcPts val="1000"/>
                        </a:spcAft>
                      </a:pPr>
                      <a:r>
                        <a:rPr lang="en-GB" sz="1100" b="1" dirty="0">
                          <a:solidFill>
                            <a:schemeClr val="tx1"/>
                          </a:solidFill>
                          <a:effectLst/>
                        </a:rPr>
                        <a:t>TOTAL GRANT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rgbClr val="7030A0"/>
                          </a:solidFill>
                          <a:effectLst/>
                        </a:rPr>
                        <a:t>850.000</a:t>
                      </a:r>
                      <a:endParaRPr lang="en-GB" sz="1200" b="1" dirty="0">
                        <a:solidFill>
                          <a:srgbClr val="7030A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dirty="0">
                          <a:solidFill>
                            <a:srgbClr val="0F5494"/>
                          </a:solidFill>
                          <a:effectLst/>
                        </a:rPr>
                        <a:t> </a:t>
                      </a: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676900">
                <a:tc>
                  <a:txBody>
                    <a:bodyPr/>
                    <a:lstStyle/>
                    <a:p>
                      <a:pPr>
                        <a:lnSpc>
                          <a:spcPct val="115000"/>
                        </a:lnSpc>
                        <a:spcAft>
                          <a:spcPts val="1000"/>
                        </a:spcAft>
                      </a:pPr>
                      <a:r>
                        <a:rPr lang="en-GB" sz="1100" b="1" dirty="0">
                          <a:solidFill>
                            <a:schemeClr val="tx1"/>
                          </a:solidFill>
                          <a:effectLst/>
                        </a:rPr>
                        <a:t>TOTAL DECLARED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lnSpc>
                          <a:spcPct val="115000"/>
                        </a:lnSpc>
                        <a:spcAft>
                          <a:spcPts val="1000"/>
                        </a:spcAft>
                      </a:pPr>
                      <a:r>
                        <a:rPr lang="en-GB" sz="1300" b="1" dirty="0" smtClean="0">
                          <a:solidFill>
                            <a:schemeClr val="tx1"/>
                          </a:solidFill>
                          <a:effectLst/>
                        </a:rPr>
                        <a:t>784.000</a:t>
                      </a:r>
                      <a:endParaRPr lang="en-GB" sz="13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300" b="1" dirty="0">
                          <a:solidFill>
                            <a:schemeClr val="tx1"/>
                          </a:solidFill>
                          <a:effectLst/>
                        </a:rPr>
                        <a:t> </a:t>
                      </a:r>
                      <a:endParaRPr lang="en-GB" sz="13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300" b="1" dirty="0" smtClean="0">
                          <a:solidFill>
                            <a:srgbClr val="0F5494"/>
                          </a:solidFill>
                          <a:effectLst/>
                        </a:rPr>
                        <a:t>850.000</a:t>
                      </a:r>
                      <a:endParaRPr lang="en-GB" sz="1300" b="1" dirty="0" smtClean="0">
                        <a:solidFill>
                          <a:srgbClr val="0F5494"/>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rowSpan="2">
                  <a:txBody>
                    <a:bodyPr/>
                    <a:lstStyle/>
                    <a:p>
                      <a:pPr algn="ctr">
                        <a:lnSpc>
                          <a:spcPct val="115000"/>
                        </a:lnSpc>
                        <a:spcBef>
                          <a:spcPts val="0"/>
                        </a:spcBef>
                        <a:spcAft>
                          <a:spcPts val="0"/>
                        </a:spcAft>
                      </a:pPr>
                      <a:r>
                        <a:rPr lang="en-GB" sz="1600" b="1" dirty="0" smtClean="0">
                          <a:solidFill>
                            <a:srgbClr val="FF0000"/>
                          </a:solidFill>
                          <a:effectLst/>
                          <a:latin typeface="Calibri"/>
                          <a:ea typeface="Calibri"/>
                          <a:cs typeface="Times New Roman"/>
                        </a:rPr>
                        <a:t>(- 37.000 €)</a:t>
                      </a:r>
                    </a:p>
                    <a:p>
                      <a:pPr marL="0" marR="0" indent="0" algn="ctr" defTabSz="914400" rtl="0" eaLnBrk="1" fontAlgn="auto" latinLnBrk="0" hangingPunct="1">
                        <a:lnSpc>
                          <a:spcPct val="115000"/>
                        </a:lnSpc>
                        <a:spcBef>
                          <a:spcPts val="0"/>
                        </a:spcBef>
                        <a:spcAft>
                          <a:spcPts val="0"/>
                        </a:spcAft>
                        <a:buClrTx/>
                        <a:buSzTx/>
                        <a:buFontTx/>
                        <a:buNone/>
                        <a:tabLst/>
                        <a:defRPr/>
                      </a:pPr>
                      <a:r>
                        <a:rPr lang="fr-BE" sz="1200" b="0" dirty="0" smtClean="0">
                          <a:solidFill>
                            <a:schemeClr val="tx1"/>
                          </a:solidFill>
                          <a:effectLst/>
                          <a:latin typeface="Calibri"/>
                          <a:ea typeface="Calibri"/>
                          <a:cs typeface="Times New Roman"/>
                        </a:rPr>
                        <a:t>(202.000-165.000)</a:t>
                      </a:r>
                    </a:p>
                    <a:p>
                      <a:pPr marL="0" marR="0" indent="0" algn="ctr" defTabSz="914400" rtl="0" eaLnBrk="1" fontAlgn="auto" latinLnBrk="0" hangingPunct="1">
                        <a:lnSpc>
                          <a:spcPct val="115000"/>
                        </a:lnSpc>
                        <a:spcBef>
                          <a:spcPts val="0"/>
                        </a:spcBef>
                        <a:spcAft>
                          <a:spcPts val="0"/>
                        </a:spcAft>
                        <a:buClrTx/>
                        <a:buSzTx/>
                        <a:buFontTx/>
                        <a:buNone/>
                        <a:tabLst/>
                        <a:defRPr/>
                      </a:pPr>
                      <a:r>
                        <a:rPr lang="fr-BE" sz="1800" b="1" dirty="0" err="1" smtClean="0">
                          <a:solidFill>
                            <a:srgbClr val="FF0000"/>
                          </a:solidFill>
                          <a:effectLst/>
                          <a:latin typeface="Calibri"/>
                          <a:ea typeface="Calibri"/>
                          <a:cs typeface="Times New Roman"/>
                        </a:rPr>
                        <a:t>Ineligible</a:t>
                      </a:r>
                      <a:endParaRPr lang="fr-BE" sz="1800" b="1" dirty="0" smtClean="0">
                        <a:solidFill>
                          <a:srgbClr val="FF0000"/>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DF0C8"/>
                    </a:solidFill>
                  </a:tcPr>
                </a:tc>
              </a:tr>
              <a:tr h="425694">
                <a:tc>
                  <a:txBody>
                    <a:bodyPr/>
                    <a:lstStyle/>
                    <a:p>
                      <a:pPr>
                        <a:lnSpc>
                          <a:spcPct val="115000"/>
                        </a:lnSpc>
                        <a:spcAft>
                          <a:spcPts val="1000"/>
                        </a:spcAft>
                      </a:pPr>
                      <a:r>
                        <a:rPr lang="en-GB" sz="1100" b="1">
                          <a:solidFill>
                            <a:schemeClr val="tx1"/>
                          </a:solidFill>
                          <a:effectLst/>
                        </a:rPr>
                        <a:t>FINAL GRANT</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fr-BE" sz="1300" b="1" kern="1200" dirty="0" smtClean="0">
                          <a:solidFill>
                            <a:schemeClr val="tx1"/>
                          </a:solidFill>
                          <a:effectLst/>
                          <a:latin typeface="+mn-lt"/>
                          <a:ea typeface="+mn-ea"/>
                          <a:cs typeface="+mn-cs"/>
                        </a:rPr>
                        <a:t>784.000</a:t>
                      </a:r>
                      <a:endParaRPr lang="en-GB" sz="1300" b="1" kern="1200" dirty="0">
                        <a:solidFill>
                          <a:schemeClr val="tx1"/>
                        </a:solidFill>
                        <a:effectLst/>
                        <a:latin typeface="+mn-lt"/>
                        <a:ea typeface="+mn-ea"/>
                        <a:cs typeface="+mn-cs"/>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GB" sz="1300" b="1" kern="1200" dirty="0">
                        <a:solidFill>
                          <a:schemeClr val="tx1"/>
                        </a:solidFill>
                        <a:effectLst/>
                        <a:latin typeface="+mn-lt"/>
                        <a:ea typeface="+mn-ea"/>
                        <a:cs typeface="+mn-cs"/>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BE" sz="1600" b="1" kern="1200" dirty="0" smtClean="0">
                          <a:solidFill>
                            <a:schemeClr val="tx1"/>
                          </a:solidFill>
                          <a:effectLst/>
                          <a:latin typeface="+mn-lt"/>
                          <a:ea typeface="+mn-ea"/>
                          <a:cs typeface="+mn-cs"/>
                        </a:rPr>
                        <a:t>813.000</a:t>
                      </a:r>
                      <a:endParaRPr lang="en-GB" sz="1600" b="1" kern="1200" dirty="0">
                        <a:solidFill>
                          <a:schemeClr val="tx1"/>
                        </a:solidFill>
                        <a:effectLst/>
                        <a:latin typeface="+mn-lt"/>
                        <a:ea typeface="+mn-ea"/>
                        <a:cs typeface="+mn-cs"/>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vMerge="1">
                  <a:txBody>
                    <a:bodyPr/>
                    <a:lstStyle/>
                    <a:p>
                      <a:pPr algn="ctr">
                        <a:lnSpc>
                          <a:spcPct val="115000"/>
                        </a:lnSpc>
                        <a:spcAft>
                          <a:spcPts val="1000"/>
                        </a:spcAft>
                      </a:pPr>
                      <a:endParaRPr lang="en-GB" sz="1200" b="0"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751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fr-BE" sz="2400" kern="1200" cap="small" dirty="0">
                <a:solidFill>
                  <a:srgbClr val="9A001D"/>
                </a:solidFill>
                <a:effectLst>
                  <a:outerShdw blurRad="38100" dist="38100" dir="2700000" algn="tl">
                    <a:srgbClr val="C0C0C0"/>
                  </a:outerShdw>
                </a:effectLst>
                <a:latin typeface="+mj-lt"/>
                <a:ea typeface="+mj-ea"/>
                <a:cs typeface="+mj-cs"/>
              </a:rPr>
              <a:t>1) </a:t>
            </a:r>
            <a:r>
              <a:rPr lang="fr-BE" sz="2400" kern="1200" cap="small" dirty="0" err="1">
                <a:solidFill>
                  <a:srgbClr val="9A001D"/>
                </a:solidFill>
                <a:effectLst>
                  <a:outerShdw blurRad="38100" dist="38100" dir="2700000" algn="tl">
                    <a:srgbClr val="C0C0C0"/>
                  </a:outerShdw>
                </a:effectLst>
                <a:latin typeface="+mj-lt"/>
                <a:ea typeface="+mj-ea"/>
                <a:cs typeface="+mj-cs"/>
              </a:rPr>
              <a:t>Financing</a:t>
            </a:r>
            <a:r>
              <a:rPr lang="fr-BE" sz="2400" kern="1200" cap="small" dirty="0">
                <a:solidFill>
                  <a:srgbClr val="9A001D"/>
                </a:solidFill>
                <a:effectLst>
                  <a:outerShdw blurRad="38100" dist="38100" dir="2700000" algn="tl">
                    <a:srgbClr val="C0C0C0"/>
                  </a:outerShdw>
                </a:effectLst>
                <a:latin typeface="+mj-lt"/>
                <a:ea typeface="+mj-ea"/>
                <a:cs typeface="+mj-cs"/>
              </a:rPr>
              <a:t> </a:t>
            </a:r>
            <a:r>
              <a:rPr lang="fr-BE" sz="2400" kern="1200" cap="small" dirty="0" err="1">
                <a:solidFill>
                  <a:srgbClr val="9A001D"/>
                </a:solidFill>
                <a:effectLst>
                  <a:outerShdw blurRad="38100" dist="38100" dir="2700000" algn="tl">
                    <a:srgbClr val="C0C0C0"/>
                  </a:outerShdw>
                </a:effectLst>
                <a:latin typeface="+mj-lt"/>
                <a:ea typeface="+mj-ea"/>
                <a:cs typeface="+mj-cs"/>
              </a:rPr>
              <a:t>principles</a:t>
            </a:r>
            <a:endParaRPr lang="en-GB" sz="2400" kern="1200" cap="small" dirty="0">
              <a:solidFill>
                <a:srgbClr val="9A001D"/>
              </a:solidFill>
              <a:effectLst>
                <a:outerShdw blurRad="38100" dist="38100" dir="2700000" algn="tl">
                  <a:srgbClr val="C0C0C0"/>
                </a:outerShdw>
              </a:effectLst>
              <a:latin typeface="+mj-lt"/>
              <a:ea typeface="+mj-ea"/>
              <a:cs typeface="+mj-cs"/>
            </a:endParaRPr>
          </a:p>
          <a:p>
            <a:pPr marL="457200" lvl="1" indent="0">
              <a:buNone/>
            </a:pPr>
            <a:endParaRPr lang="en-GB" sz="2300" i="1" dirty="0" smtClean="0"/>
          </a:p>
          <a:p>
            <a:pPr marL="1333500" lvl="1" indent="-342900">
              <a:buFont typeface="Wingdings" panose="05000000000000000000" pitchFamily="2" charset="2"/>
              <a:buChar char="ü"/>
            </a:pPr>
            <a:r>
              <a:rPr lang="en-GB" sz="2300" i="1" dirty="0" smtClean="0"/>
              <a:t>Funding rule </a:t>
            </a:r>
            <a:r>
              <a:rPr lang="en-GB" sz="2300" i="1" dirty="0"/>
              <a:t>&amp; Financing </a:t>
            </a:r>
            <a:r>
              <a:rPr lang="en-GB" sz="2300" i="1" dirty="0" smtClean="0"/>
              <a:t>approach</a:t>
            </a:r>
          </a:p>
          <a:p>
            <a:pPr marL="1333500" lvl="1" indent="-342900">
              <a:buFont typeface="Wingdings" panose="05000000000000000000" pitchFamily="2" charset="2"/>
              <a:buChar char="ü"/>
            </a:pPr>
            <a:r>
              <a:rPr lang="en-GB" sz="2300" i="1" dirty="0" smtClean="0"/>
              <a:t>Budget headings </a:t>
            </a:r>
            <a:r>
              <a:rPr lang="en-GB" sz="2300" i="1" dirty="0"/>
              <a:t>and </a:t>
            </a:r>
            <a:r>
              <a:rPr lang="en-GB" sz="2300" i="1" dirty="0" smtClean="0"/>
              <a:t>ceilings</a:t>
            </a:r>
          </a:p>
          <a:p>
            <a:pPr marL="1333500" lvl="1" indent="-342900">
              <a:buFont typeface="Wingdings" panose="05000000000000000000" pitchFamily="2" charset="2"/>
              <a:buChar char="ü"/>
            </a:pPr>
            <a:r>
              <a:rPr lang="en-GB" sz="2300" i="1" dirty="0" smtClean="0"/>
              <a:t>Budget transfers</a:t>
            </a:r>
          </a:p>
          <a:p>
            <a:pPr marL="1333500" lvl="1" indent="-342900">
              <a:buFont typeface="Wingdings" panose="05000000000000000000" pitchFamily="2" charset="2"/>
              <a:buChar char="ü"/>
            </a:pPr>
            <a:r>
              <a:rPr lang="en-GB" sz="2300" i="1" dirty="0"/>
              <a:t>Eligible / Ineligible costs</a:t>
            </a:r>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5</a:t>
            </a:fld>
            <a:endParaRPr lang="en-GB" altLang="en-US"/>
          </a:p>
        </p:txBody>
      </p:sp>
    </p:spTree>
    <p:extLst>
      <p:ext uri="{BB962C8B-B14F-4D97-AF65-F5344CB8AC3E}">
        <p14:creationId xmlns:p14="http://schemas.microsoft.com/office/powerpoint/2010/main" val="2034350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865014"/>
          </a:xfrm>
        </p:spPr>
        <p:txBody>
          <a:bodyPr/>
          <a:lstStyle/>
          <a:p>
            <a:pPr lvl="1" algn="ctr"/>
            <a:r>
              <a:rPr lang="fr-BE" sz="2400" kern="1200" cap="small" dirty="0">
                <a:solidFill>
                  <a:srgbClr val="9A001D"/>
                </a:solidFill>
                <a:effectLst>
                  <a:outerShdw blurRad="38100" dist="38100" dir="2700000" algn="tl">
                    <a:srgbClr val="C0C0C0"/>
                  </a:outerShdw>
                </a:effectLst>
                <a:latin typeface="+mj-lt"/>
                <a:ea typeface="+mj-ea"/>
                <a:cs typeface="+mj-cs"/>
              </a:rPr>
              <a:t>7) </a:t>
            </a:r>
            <a:r>
              <a:rPr lang="fr-BE" sz="2400" kern="1200" cap="small" dirty="0" err="1">
                <a:solidFill>
                  <a:srgbClr val="9A001D"/>
                </a:solidFill>
                <a:effectLst>
                  <a:outerShdw blurRad="38100" dist="38100" dir="2700000" algn="tl">
                    <a:srgbClr val="C0C0C0"/>
                  </a:outerShdw>
                </a:effectLst>
                <a:latin typeface="+mj-lt"/>
                <a:ea typeface="+mj-ea"/>
                <a:cs typeface="+mj-cs"/>
              </a:rPr>
              <a:t>Checks</a:t>
            </a:r>
            <a:r>
              <a:rPr lang="fr-BE" sz="2400" kern="1200" cap="small" dirty="0">
                <a:solidFill>
                  <a:srgbClr val="9A001D"/>
                </a:solidFill>
                <a:effectLst>
                  <a:outerShdw blurRad="38100" dist="38100" dir="2700000" algn="tl">
                    <a:srgbClr val="C0C0C0"/>
                  </a:outerShdw>
                </a:effectLst>
                <a:latin typeface="+mj-lt"/>
                <a:ea typeface="+mj-ea"/>
                <a:cs typeface="+mj-cs"/>
              </a:rPr>
              <a:t> &amp; </a:t>
            </a:r>
            <a:r>
              <a:rPr lang="fr-BE" sz="2400" kern="1200" cap="small" dirty="0" smtClean="0">
                <a:solidFill>
                  <a:srgbClr val="9A001D"/>
                </a:solidFill>
                <a:effectLst>
                  <a:outerShdw blurRad="38100" dist="38100" dir="2700000" algn="tl">
                    <a:srgbClr val="C0C0C0"/>
                  </a:outerShdw>
                </a:effectLst>
                <a:latin typeface="+mj-lt"/>
                <a:ea typeface="+mj-ea"/>
                <a:cs typeface="+mj-cs"/>
              </a:rPr>
              <a:t>Audits </a:t>
            </a:r>
            <a:r>
              <a:rPr lang="en-GB" altLang="en-US" sz="2400" kern="1200" cap="small" dirty="0" smtClean="0">
                <a:solidFill>
                  <a:srgbClr val="9A001D"/>
                </a:solidFill>
                <a:effectLst>
                  <a:outerShdw blurRad="38100" dist="38100" dir="2700000" algn="tl">
                    <a:srgbClr val="C0C0C0"/>
                  </a:outerShdw>
                </a:effectLst>
                <a:latin typeface="+mj-lt"/>
                <a:ea typeface="+mj-ea"/>
                <a:cs typeface="+mj-cs"/>
              </a:rPr>
              <a:t>(</a:t>
            </a:r>
            <a:r>
              <a:rPr lang="en-GB" altLang="en-US" sz="2400" kern="1200" cap="small" dirty="0">
                <a:solidFill>
                  <a:srgbClr val="9A001D"/>
                </a:solidFill>
                <a:effectLst>
                  <a:outerShdw blurRad="38100" dist="38100" dir="2700000" algn="tl">
                    <a:srgbClr val="C0C0C0"/>
                  </a:outerShdw>
                </a:effectLst>
                <a:latin typeface="+mj-lt"/>
                <a:ea typeface="+mj-ea"/>
                <a:cs typeface="+mj-cs"/>
              </a:rPr>
              <a:t>Art. II.27)</a:t>
            </a:r>
            <a:r>
              <a:rPr lang="en-GB" sz="2400" kern="1200" cap="small" dirty="0">
                <a:solidFill>
                  <a:srgbClr val="9A001D"/>
                </a:solidFill>
                <a:effectLst>
                  <a:outerShdw blurRad="38100" dist="38100" dir="2700000" algn="tl">
                    <a:srgbClr val="C0C0C0"/>
                  </a:outerShdw>
                </a:effectLst>
                <a:latin typeface="+mj-lt"/>
                <a:ea typeface="+mj-ea"/>
                <a:cs typeface="+mj-cs"/>
              </a:rPr>
              <a:t/>
            </a:r>
            <a:br>
              <a:rPr lang="en-GB" sz="2400" kern="1200" cap="small" dirty="0">
                <a:solidFill>
                  <a:srgbClr val="9A001D"/>
                </a:solidFill>
                <a:effectLst>
                  <a:outerShdw blurRad="38100" dist="38100" dir="2700000" algn="tl">
                    <a:srgbClr val="C0C0C0"/>
                  </a:outerShdw>
                </a:effectLst>
                <a:latin typeface="+mj-lt"/>
                <a:ea typeface="+mj-ea"/>
                <a:cs typeface="+mj-cs"/>
              </a:rPr>
            </a:br>
            <a:r>
              <a:rPr lang="en-GB" altLang="en-US" sz="2400" dirty="0" smtClean="0">
                <a:latin typeface="Tahoma" pitchFamily="34" charset="0"/>
                <a:cs typeface="Tahoma" pitchFamily="34" charset="0"/>
              </a:rPr>
              <a:t> </a:t>
            </a:r>
            <a:endParaRPr lang="en-GB" sz="2300" b="0" dirty="0">
              <a:solidFill>
                <a:srgbClr val="FF0000"/>
              </a:solidFill>
            </a:endParaRPr>
          </a:p>
        </p:txBody>
      </p:sp>
      <p:sp>
        <p:nvSpPr>
          <p:cNvPr id="3" name="Content Placeholder 2"/>
          <p:cNvSpPr>
            <a:spLocks noGrp="1"/>
          </p:cNvSpPr>
          <p:nvPr>
            <p:ph idx="1"/>
          </p:nvPr>
        </p:nvSpPr>
        <p:spPr>
          <a:xfrm>
            <a:off x="457200" y="1988840"/>
            <a:ext cx="8229600" cy="4320479"/>
          </a:xfrm>
        </p:spPr>
        <p:txBody>
          <a:bodyPr/>
          <a:lstStyle/>
          <a:p>
            <a:pPr>
              <a:buFont typeface="Wingdings" panose="05000000000000000000" pitchFamily="2" charset="2"/>
              <a:buChar char="q"/>
            </a:pPr>
            <a:endParaRPr lang="en-GB" altLang="en-US" sz="1800" b="1" i="0" dirty="0" smtClean="0">
              <a:latin typeface="Tahoma" pitchFamily="34" charset="0"/>
              <a:cs typeface="Tahoma" pitchFamily="34" charset="0"/>
            </a:endParaRPr>
          </a:p>
          <a:p>
            <a:pPr algn="just"/>
            <a:endParaRPr lang="en-GB" altLang="en-US" sz="1800" b="1" i="0" dirty="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50</a:t>
            </a:fld>
            <a:endParaRPr lang="en-GB" altLang="en-US"/>
          </a:p>
        </p:txBody>
      </p:sp>
      <p:sp>
        <p:nvSpPr>
          <p:cNvPr id="6" name="Round Diagonal Corner Rectangle 5"/>
          <p:cNvSpPr/>
          <p:nvPr/>
        </p:nvSpPr>
        <p:spPr bwMode="auto">
          <a:xfrm>
            <a:off x="566330" y="2420888"/>
            <a:ext cx="8038118" cy="331236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buClr>
                <a:srgbClr val="0F5494"/>
              </a:buClr>
              <a:buFont typeface="Wingdings" panose="05000000000000000000" pitchFamily="2" charset="2"/>
              <a:buChar char="Ø"/>
            </a:pPr>
            <a:r>
              <a:rPr lang="en-GB" altLang="en-US" sz="1800" dirty="0" smtClean="0">
                <a:latin typeface="Tahoma" pitchFamily="34" charset="0"/>
                <a:cs typeface="Tahoma" pitchFamily="34" charset="0"/>
              </a:rPr>
              <a:t> </a:t>
            </a:r>
            <a:r>
              <a:rPr lang="en-GB" altLang="en-US" sz="1800" dirty="0" smtClean="0">
                <a:solidFill>
                  <a:srgbClr val="0F5494"/>
                </a:solidFill>
                <a:latin typeface="Tahoma" pitchFamily="34" charset="0"/>
                <a:cs typeface="Tahoma" pitchFamily="34" charset="0"/>
              </a:rPr>
              <a:t>EACEA/Commission </a:t>
            </a:r>
            <a:r>
              <a:rPr lang="en-GB" altLang="en-US" sz="1800" dirty="0">
                <a:solidFill>
                  <a:srgbClr val="0F5494"/>
                </a:solidFill>
                <a:latin typeface="Tahoma" pitchFamily="34" charset="0"/>
                <a:cs typeface="Tahoma" pitchFamily="34" charset="0"/>
              </a:rPr>
              <a:t>may carry </a:t>
            </a:r>
            <a:r>
              <a:rPr lang="en-GB" altLang="en-US" sz="1800">
                <a:solidFill>
                  <a:srgbClr val="0F5494"/>
                </a:solidFill>
                <a:latin typeface="Tahoma" pitchFamily="34" charset="0"/>
                <a:cs typeface="Tahoma" pitchFamily="34" charset="0"/>
              </a:rPr>
              <a:t>out </a:t>
            </a:r>
            <a:r>
              <a:rPr lang="en-GB" altLang="en-US" sz="1800" b="1" smtClean="0">
                <a:solidFill>
                  <a:srgbClr val="0F5494"/>
                </a:solidFill>
                <a:latin typeface="Tahoma" pitchFamily="34" charset="0"/>
                <a:cs typeface="Tahoma" pitchFamily="34" charset="0"/>
              </a:rPr>
              <a:t>technical/financial </a:t>
            </a:r>
            <a:r>
              <a:rPr lang="en-GB" altLang="en-US" sz="1800" b="1" dirty="0">
                <a:solidFill>
                  <a:srgbClr val="0F5494"/>
                </a:solidFill>
                <a:latin typeface="Tahoma" pitchFamily="34" charset="0"/>
                <a:cs typeface="Tahoma" pitchFamily="34" charset="0"/>
              </a:rPr>
              <a:t>checks and audits </a:t>
            </a:r>
            <a:r>
              <a:rPr lang="en-GB" altLang="en-US" sz="1800" dirty="0">
                <a:solidFill>
                  <a:srgbClr val="0F5494"/>
                </a:solidFill>
                <a:latin typeface="Tahoma" pitchFamily="34" charset="0"/>
                <a:cs typeface="Tahoma" pitchFamily="34" charset="0"/>
              </a:rPr>
              <a:t>in relation to the use of the grant</a:t>
            </a:r>
          </a:p>
          <a:p>
            <a:pPr>
              <a:buClr>
                <a:srgbClr val="0F5494"/>
              </a:buClr>
              <a:buFont typeface="Wingdings" panose="05000000000000000000" pitchFamily="2" charset="2"/>
              <a:buChar char="Ø"/>
            </a:pPr>
            <a:endParaRPr lang="en-GB" altLang="en-US" sz="1800" dirty="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en-GB" altLang="en-US" sz="1800" b="1" dirty="0" smtClean="0">
                <a:solidFill>
                  <a:srgbClr val="0F5494"/>
                </a:solidFill>
                <a:latin typeface="Tahoma" pitchFamily="34" charset="0"/>
                <a:cs typeface="Tahoma" pitchFamily="34" charset="0"/>
              </a:rPr>
              <a:t> During implementation </a:t>
            </a:r>
            <a:r>
              <a:rPr lang="en-GB" altLang="en-US" sz="1800" dirty="0">
                <a:solidFill>
                  <a:srgbClr val="0F5494"/>
                </a:solidFill>
                <a:latin typeface="Tahoma" pitchFamily="34" charset="0"/>
                <a:cs typeface="Tahoma" pitchFamily="34" charset="0"/>
              </a:rPr>
              <a:t>of </a:t>
            </a:r>
            <a:r>
              <a:rPr lang="en-GB" altLang="en-US" sz="1800" dirty="0" smtClean="0">
                <a:solidFill>
                  <a:srgbClr val="0F5494"/>
                </a:solidFill>
                <a:latin typeface="Tahoma" pitchFamily="34" charset="0"/>
                <a:cs typeface="Tahoma" pitchFamily="34" charset="0"/>
              </a:rPr>
              <a:t>Agreement </a:t>
            </a:r>
            <a:r>
              <a:rPr lang="en-GB" altLang="en-US" sz="1800" dirty="0">
                <a:solidFill>
                  <a:srgbClr val="0F5494"/>
                </a:solidFill>
                <a:latin typeface="Tahoma" pitchFamily="34" charset="0"/>
                <a:cs typeface="Tahoma" pitchFamily="34" charset="0"/>
              </a:rPr>
              <a:t>and for a period of </a:t>
            </a:r>
            <a:r>
              <a:rPr lang="en-GB" altLang="en-US" sz="1800" b="1" dirty="0">
                <a:solidFill>
                  <a:srgbClr val="0F5494"/>
                </a:solidFill>
                <a:latin typeface="Tahoma" pitchFamily="34" charset="0"/>
                <a:cs typeface="Tahoma" pitchFamily="34" charset="0"/>
              </a:rPr>
              <a:t>5 years</a:t>
            </a:r>
            <a:r>
              <a:rPr lang="en-GB" altLang="en-US" sz="1800" dirty="0">
                <a:solidFill>
                  <a:srgbClr val="0F5494"/>
                </a:solidFill>
                <a:latin typeface="Tahoma" pitchFamily="34" charset="0"/>
                <a:cs typeface="Tahoma" pitchFamily="34" charset="0"/>
              </a:rPr>
              <a:t> starting from the date of payment of the </a:t>
            </a:r>
            <a:r>
              <a:rPr lang="en-GB" altLang="en-US" sz="1800" dirty="0" smtClean="0">
                <a:solidFill>
                  <a:srgbClr val="0F5494"/>
                </a:solidFill>
                <a:latin typeface="Tahoma" pitchFamily="34" charset="0"/>
                <a:cs typeface="Tahoma" pitchFamily="34" charset="0"/>
              </a:rPr>
              <a:t>balance/recovery </a:t>
            </a:r>
            <a:r>
              <a:rPr lang="en-GB" altLang="en-US" sz="1800" dirty="0">
                <a:solidFill>
                  <a:srgbClr val="0F5494"/>
                </a:solidFill>
                <a:latin typeface="Tahoma" pitchFamily="34" charset="0"/>
                <a:cs typeface="Tahoma" pitchFamily="34" charset="0"/>
              </a:rPr>
              <a:t>order</a:t>
            </a:r>
          </a:p>
          <a:p>
            <a:pPr algn="just">
              <a:buClr>
                <a:srgbClr val="0F5494"/>
              </a:buClr>
              <a:buFont typeface="Wingdings" panose="05000000000000000000" pitchFamily="2" charset="2"/>
              <a:buChar char="Ø"/>
            </a:pPr>
            <a:endParaRPr lang="fr-BE" altLang="en-US" sz="1800" dirty="0">
              <a:solidFill>
                <a:srgbClr val="0F5494"/>
              </a:solidFill>
              <a:latin typeface="Tahoma" pitchFamily="34" charset="0"/>
              <a:cs typeface="Tahoma" pitchFamily="34" charset="0"/>
            </a:endParaRPr>
          </a:p>
          <a:p>
            <a:pPr algn="just">
              <a:buClr>
                <a:srgbClr val="0F5494"/>
              </a:buClr>
              <a:buFont typeface="Wingdings" panose="05000000000000000000" pitchFamily="2" charset="2"/>
              <a:buChar char="Ø"/>
            </a:pPr>
            <a:r>
              <a:rPr lang="fr-BE" sz="1800" dirty="0" smtClean="0">
                <a:solidFill>
                  <a:srgbClr val="0F5494"/>
                </a:solidFill>
                <a:latin typeface="Tahoma" pitchFamily="34" charset="0"/>
                <a:cs typeface="Tahoma" pitchFamily="34" charset="0"/>
              </a:rPr>
              <a:t> </a:t>
            </a:r>
            <a:r>
              <a:rPr lang="fr-BE" sz="1800" dirty="0" err="1" smtClean="0">
                <a:solidFill>
                  <a:srgbClr val="0F5494"/>
                </a:solidFill>
                <a:latin typeface="Tahoma" pitchFamily="34" charset="0"/>
                <a:cs typeface="Tahoma" pitchFamily="34" charset="0"/>
              </a:rPr>
              <a:t>Usually</a:t>
            </a:r>
            <a:r>
              <a:rPr lang="fr-BE" sz="1800" dirty="0" smtClean="0">
                <a:solidFill>
                  <a:srgbClr val="0F5494"/>
                </a:solidFill>
                <a:latin typeface="Tahoma" pitchFamily="34" charset="0"/>
                <a:cs typeface="Tahoma" pitchFamily="34" charset="0"/>
              </a:rPr>
              <a:t> </a:t>
            </a:r>
            <a:r>
              <a:rPr lang="fr-BE" sz="1800" dirty="0" err="1">
                <a:solidFill>
                  <a:srgbClr val="0F5494"/>
                </a:solidFill>
                <a:latin typeface="Tahoma" pitchFamily="34" charset="0"/>
                <a:cs typeface="Tahoma" pitchFamily="34" charset="0"/>
              </a:rPr>
              <a:t>outsourced</a:t>
            </a:r>
            <a:r>
              <a:rPr lang="fr-BE" sz="1800" dirty="0">
                <a:solidFill>
                  <a:srgbClr val="0F5494"/>
                </a:solidFill>
                <a:latin typeface="Tahoma" pitchFamily="34" charset="0"/>
                <a:cs typeface="Tahoma" pitchFamily="34" charset="0"/>
              </a:rPr>
              <a:t> to </a:t>
            </a:r>
            <a:r>
              <a:rPr lang="fr-BE" sz="1800" b="1" dirty="0" err="1">
                <a:solidFill>
                  <a:srgbClr val="0F5494"/>
                </a:solidFill>
                <a:latin typeface="Tahoma" pitchFamily="34" charset="0"/>
                <a:cs typeface="Tahoma" pitchFamily="34" charset="0"/>
              </a:rPr>
              <a:t>external</a:t>
            </a:r>
            <a:r>
              <a:rPr lang="fr-BE" sz="1800" b="1" dirty="0">
                <a:solidFill>
                  <a:srgbClr val="0F5494"/>
                </a:solidFill>
                <a:latin typeface="Tahoma" pitchFamily="34" charset="0"/>
                <a:cs typeface="Tahoma" pitchFamily="34" charset="0"/>
              </a:rPr>
              <a:t> </a:t>
            </a:r>
            <a:r>
              <a:rPr lang="fr-BE" sz="1800" b="1" dirty="0" err="1">
                <a:solidFill>
                  <a:srgbClr val="0F5494"/>
                </a:solidFill>
                <a:latin typeface="Tahoma" pitchFamily="34" charset="0"/>
                <a:cs typeface="Tahoma" pitchFamily="34" charset="0"/>
              </a:rPr>
              <a:t>auditors</a:t>
            </a:r>
            <a:r>
              <a:rPr lang="fr-BE" sz="1800" b="1" dirty="0">
                <a:solidFill>
                  <a:srgbClr val="0F5494"/>
                </a:solidFill>
                <a:latin typeface="Tahoma" pitchFamily="34" charset="0"/>
                <a:cs typeface="Tahoma" pitchFamily="34" charset="0"/>
              </a:rPr>
              <a:t> </a:t>
            </a:r>
          </a:p>
          <a:p>
            <a:pPr algn="just">
              <a:buClr>
                <a:srgbClr val="0F5494"/>
              </a:buClr>
              <a:buFont typeface="Wingdings" panose="05000000000000000000" pitchFamily="2" charset="2"/>
              <a:buChar char="Ø"/>
            </a:pPr>
            <a:endParaRPr lang="fr-BE" sz="1800" dirty="0">
              <a:solidFill>
                <a:srgbClr val="0F5494"/>
              </a:solidFill>
            </a:endParaRPr>
          </a:p>
          <a:p>
            <a:pPr algn="just">
              <a:buClr>
                <a:srgbClr val="0F5494"/>
              </a:buClr>
              <a:buFont typeface="Wingdings" panose="05000000000000000000" pitchFamily="2" charset="2"/>
              <a:buChar char="Ø"/>
            </a:pPr>
            <a:r>
              <a:rPr lang="fr-BE" sz="1800" dirty="0" smtClean="0">
                <a:solidFill>
                  <a:srgbClr val="0F5494"/>
                </a:solidFill>
                <a:latin typeface="Tahoma" pitchFamily="34" charset="0"/>
                <a:cs typeface="Tahoma" pitchFamily="34" charset="0"/>
              </a:rPr>
              <a:t> At </a:t>
            </a:r>
            <a:r>
              <a:rPr lang="fr-BE" sz="1800" dirty="0" err="1" smtClean="0">
                <a:solidFill>
                  <a:srgbClr val="0F5494"/>
                </a:solidFill>
                <a:latin typeface="Tahoma" pitchFamily="34" charset="0"/>
                <a:cs typeface="Tahoma" pitchFamily="34" charset="0"/>
              </a:rPr>
              <a:t>premises</a:t>
            </a:r>
            <a:r>
              <a:rPr lang="fr-BE" sz="1800" dirty="0" smtClean="0">
                <a:solidFill>
                  <a:srgbClr val="0F5494"/>
                </a:solidFill>
                <a:latin typeface="Tahoma" pitchFamily="34" charset="0"/>
                <a:cs typeface="Tahoma" pitchFamily="34" charset="0"/>
              </a:rPr>
              <a:t> </a:t>
            </a:r>
            <a:r>
              <a:rPr lang="fr-BE" sz="1800" dirty="0">
                <a:solidFill>
                  <a:srgbClr val="0F5494"/>
                </a:solidFill>
                <a:latin typeface="Tahoma" pitchFamily="34" charset="0"/>
                <a:cs typeface="Tahoma" pitchFamily="34" charset="0"/>
              </a:rPr>
              <a:t>of </a:t>
            </a:r>
            <a:r>
              <a:rPr lang="fr-BE" sz="1800" b="1" dirty="0" err="1" smtClean="0">
                <a:solidFill>
                  <a:srgbClr val="0F5494"/>
                </a:solidFill>
                <a:latin typeface="Tahoma" pitchFamily="34" charset="0"/>
                <a:cs typeface="Tahoma" pitchFamily="34" charset="0"/>
              </a:rPr>
              <a:t>coordinator</a:t>
            </a:r>
            <a:r>
              <a:rPr lang="fr-BE" sz="1800" b="1" dirty="0" smtClean="0">
                <a:solidFill>
                  <a:srgbClr val="0F5494"/>
                </a:solidFill>
                <a:latin typeface="Tahoma" pitchFamily="34" charset="0"/>
                <a:cs typeface="Tahoma" pitchFamily="34" charset="0"/>
              </a:rPr>
              <a:t> </a:t>
            </a:r>
            <a:r>
              <a:rPr lang="fr-BE" sz="1800" b="1" dirty="0">
                <a:solidFill>
                  <a:srgbClr val="0F5494"/>
                </a:solidFill>
                <a:latin typeface="Tahoma" pitchFamily="34" charset="0"/>
                <a:cs typeface="Tahoma" pitchFamily="34" charset="0"/>
              </a:rPr>
              <a:t>and/or </a:t>
            </a:r>
            <a:r>
              <a:rPr lang="fr-BE" sz="1800" b="1" dirty="0" err="1" smtClean="0">
                <a:solidFill>
                  <a:srgbClr val="0F5494"/>
                </a:solidFill>
                <a:latin typeface="Tahoma" pitchFamily="34" charset="0"/>
                <a:cs typeface="Tahoma" pitchFamily="34" charset="0"/>
              </a:rPr>
              <a:t>partners</a:t>
            </a:r>
            <a:endParaRPr lang="fr-BE" sz="1800" b="1" dirty="0">
              <a:solidFill>
                <a:srgbClr val="0F5494"/>
              </a:solidFill>
              <a:latin typeface="Tahoma" pitchFamily="34" charset="0"/>
              <a:cs typeface="Tahoma" pitchFamily="34" charset="0"/>
            </a:endParaRPr>
          </a:p>
        </p:txBody>
      </p:sp>
    </p:spTree>
    <p:extLst>
      <p:ext uri="{BB962C8B-B14F-4D97-AF65-F5344CB8AC3E}">
        <p14:creationId xmlns:p14="http://schemas.microsoft.com/office/powerpoint/2010/main" val="366056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865014"/>
          </a:xfrm>
        </p:spPr>
        <p:txBody>
          <a:bodyPr/>
          <a:lstStyle/>
          <a:p>
            <a:pPr lvl="1" algn="ctr"/>
            <a:r>
              <a:rPr lang="fr-BE" sz="2400" kern="1200" cap="small" dirty="0" smtClean="0">
                <a:solidFill>
                  <a:srgbClr val="9A001D"/>
                </a:solidFill>
                <a:effectLst>
                  <a:outerShdw blurRad="38100" dist="38100" dir="2700000" algn="tl">
                    <a:srgbClr val="C0C0C0"/>
                  </a:outerShdw>
                </a:effectLst>
                <a:latin typeface="+mj-lt"/>
                <a:ea typeface="+mj-ea"/>
                <a:cs typeface="+mj-cs"/>
              </a:rPr>
              <a:t>Final messages</a:t>
            </a:r>
            <a:r>
              <a:rPr lang="en-GB" altLang="en-US" sz="2400" dirty="0" smtClean="0">
                <a:latin typeface="Tahoma" pitchFamily="34" charset="0"/>
                <a:cs typeface="Tahoma" pitchFamily="34" charset="0"/>
              </a:rPr>
              <a:t> </a:t>
            </a:r>
            <a:endParaRPr lang="en-GB" sz="2300" b="0" dirty="0">
              <a:solidFill>
                <a:srgbClr val="FF0000"/>
              </a:solidFill>
            </a:endParaRPr>
          </a:p>
        </p:txBody>
      </p:sp>
      <p:sp>
        <p:nvSpPr>
          <p:cNvPr id="3" name="Content Placeholder 2"/>
          <p:cNvSpPr>
            <a:spLocks noGrp="1"/>
          </p:cNvSpPr>
          <p:nvPr>
            <p:ph idx="1"/>
          </p:nvPr>
        </p:nvSpPr>
        <p:spPr>
          <a:xfrm>
            <a:off x="457200" y="1988840"/>
            <a:ext cx="8229600" cy="4320479"/>
          </a:xfrm>
        </p:spPr>
        <p:txBody>
          <a:bodyPr/>
          <a:lstStyle/>
          <a:p>
            <a:pPr>
              <a:buFont typeface="Wingdings" panose="05000000000000000000" pitchFamily="2" charset="2"/>
              <a:buChar char="q"/>
            </a:pPr>
            <a:endParaRPr lang="en-GB" altLang="en-US" sz="1800" b="1" i="0" dirty="0" smtClean="0">
              <a:latin typeface="Tahoma" pitchFamily="34" charset="0"/>
              <a:cs typeface="Tahoma" pitchFamily="34" charset="0"/>
            </a:endParaRPr>
          </a:p>
          <a:p>
            <a:pPr algn="just"/>
            <a:endParaRPr lang="en-GB" altLang="en-US" sz="1800" b="1" i="0" dirty="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51</a:t>
            </a:fld>
            <a:endParaRPr lang="en-GB" altLang="en-US"/>
          </a:p>
        </p:txBody>
      </p:sp>
      <p:sp>
        <p:nvSpPr>
          <p:cNvPr id="6" name="Round Diagonal Corner Rectangle 5"/>
          <p:cNvSpPr/>
          <p:nvPr/>
        </p:nvSpPr>
        <p:spPr bwMode="auto">
          <a:xfrm>
            <a:off x="566330" y="2420888"/>
            <a:ext cx="8038118" cy="3312368"/>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buClr>
                <a:srgbClr val="0F5494"/>
              </a:buClr>
              <a:buFont typeface="Wingdings" panose="05000000000000000000" pitchFamily="2" charset="2"/>
              <a:buChar char="Ø"/>
            </a:pPr>
            <a:r>
              <a:rPr lang="en-GB" altLang="en-US" sz="1800" dirty="0" smtClean="0">
                <a:latin typeface="Tahoma" pitchFamily="34" charset="0"/>
                <a:cs typeface="Tahoma" pitchFamily="34" charset="0"/>
              </a:rPr>
              <a:t> </a:t>
            </a:r>
            <a:r>
              <a:rPr lang="en-GB" altLang="en-US" sz="1800" dirty="0" smtClean="0">
                <a:solidFill>
                  <a:srgbClr val="0F5494"/>
                </a:solidFill>
                <a:latin typeface="Tahoma" pitchFamily="34" charset="0"/>
                <a:cs typeface="Tahoma" pitchFamily="34" charset="0"/>
              </a:rPr>
              <a:t>Transparency/Partnership Agreement</a:t>
            </a:r>
          </a:p>
          <a:p>
            <a:pPr>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buClr>
                <a:srgbClr val="0F5494"/>
              </a:buClr>
              <a:buFont typeface="Wingdings" panose="05000000000000000000" pitchFamily="2" charset="2"/>
              <a:buChar char="Ø"/>
            </a:pPr>
            <a:r>
              <a:rPr lang="en-GB" altLang="en-US" sz="1800" dirty="0" smtClean="0">
                <a:solidFill>
                  <a:srgbClr val="0F5494"/>
                </a:solidFill>
                <a:latin typeface="Tahoma" pitchFamily="34" charset="0"/>
                <a:cs typeface="Tahoma" pitchFamily="34" charset="0"/>
              </a:rPr>
              <a:t> Regular monitoring/reporting</a:t>
            </a:r>
          </a:p>
          <a:p>
            <a:pPr>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buClr>
                <a:srgbClr val="0F5494"/>
              </a:buClr>
              <a:buFont typeface="Wingdings" panose="05000000000000000000" pitchFamily="2" charset="2"/>
              <a:buChar char="Ø"/>
            </a:pPr>
            <a:r>
              <a:rPr lang="en-GB" altLang="en-US" sz="1800" dirty="0" smtClean="0">
                <a:solidFill>
                  <a:srgbClr val="0F5494"/>
                </a:solidFill>
                <a:latin typeface="Tahoma" pitchFamily="34" charset="0"/>
                <a:cs typeface="Tahoma" pitchFamily="34" charset="0"/>
              </a:rPr>
              <a:t> Minimum 60% of Unit costs         a lot of flexibility       consider the 					specific needs/means of your partners</a:t>
            </a:r>
          </a:p>
          <a:p>
            <a:pPr>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buClr>
                <a:srgbClr val="0F5494"/>
              </a:buClr>
              <a:buFont typeface="Wingdings" panose="05000000000000000000" pitchFamily="2" charset="2"/>
              <a:buChar char="Ø"/>
            </a:pPr>
            <a:r>
              <a:rPr lang="en-GB" altLang="en-US" sz="1800" smtClean="0">
                <a:solidFill>
                  <a:srgbClr val="0F5494"/>
                </a:solidFill>
                <a:latin typeface="Tahoma" pitchFamily="34" charset="0"/>
                <a:cs typeface="Tahoma" pitchFamily="34" charset="0"/>
              </a:rPr>
              <a:t> In </a:t>
            </a:r>
            <a:r>
              <a:rPr lang="en-GB" altLang="en-US" sz="1800" dirty="0" smtClean="0">
                <a:solidFill>
                  <a:srgbClr val="0F5494"/>
                </a:solidFill>
                <a:latin typeface="Tahoma" pitchFamily="34" charset="0"/>
                <a:cs typeface="Tahoma" pitchFamily="34" charset="0"/>
              </a:rPr>
              <a:t>case of doubts…ASK! </a:t>
            </a:r>
          </a:p>
          <a:p>
            <a:pPr>
              <a:buClr>
                <a:srgbClr val="0F5494"/>
              </a:buClr>
              <a:buFont typeface="Wingdings" panose="05000000000000000000" pitchFamily="2" charset="2"/>
              <a:buChar char="Ø"/>
            </a:pPr>
            <a:endParaRPr lang="en-GB" altLang="en-US" sz="1800" dirty="0" smtClean="0">
              <a:solidFill>
                <a:srgbClr val="0F5494"/>
              </a:solidFill>
              <a:latin typeface="Tahoma" pitchFamily="34" charset="0"/>
              <a:cs typeface="Tahoma" pitchFamily="34" charset="0"/>
            </a:endParaRPr>
          </a:p>
          <a:p>
            <a:pPr>
              <a:buClr>
                <a:srgbClr val="0F5494"/>
              </a:buClr>
              <a:buFont typeface="Wingdings" panose="05000000000000000000" pitchFamily="2" charset="2"/>
              <a:buChar char="Ø"/>
            </a:pPr>
            <a:endParaRPr lang="fr-BE" sz="1800" b="1" dirty="0">
              <a:solidFill>
                <a:srgbClr val="0F5494"/>
              </a:solidFill>
              <a:latin typeface="Tahoma" pitchFamily="34" charset="0"/>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7" y="3838947"/>
            <a:ext cx="384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a:off x="6228184" y="3838947"/>
            <a:ext cx="385192" cy="235509"/>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4141377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628800"/>
            <a:ext cx="8229600" cy="288032"/>
          </a:xfrm>
        </p:spPr>
        <p:txBody>
          <a:bodyPr/>
          <a:lstStyle/>
          <a:p>
            <a:pPr algn="ctr"/>
            <a:r>
              <a:rPr lang="fr-BE" dirty="0" smtClean="0">
                <a:solidFill>
                  <a:srgbClr val="9A001D"/>
                </a:solidFill>
                <a:effectLst>
                  <a:outerShdw blurRad="38100" dist="38100" dir="2700000" algn="tl">
                    <a:srgbClr val="C0C0C0"/>
                  </a:outerShdw>
                </a:effectLst>
              </a:rPr>
              <a:t/>
            </a:r>
            <a:br>
              <a:rPr lang="fr-BE" dirty="0" smtClean="0">
                <a:solidFill>
                  <a:srgbClr val="9A001D"/>
                </a:solidFill>
                <a:effectLst>
                  <a:outerShdw blurRad="38100" dist="38100" dir="2700000" algn="tl">
                    <a:srgbClr val="C0C0C0"/>
                  </a:outerShdw>
                </a:effectLst>
              </a:rPr>
            </a:br>
            <a:r>
              <a:rPr lang="fr-BE" dirty="0">
                <a:solidFill>
                  <a:srgbClr val="9A001D"/>
                </a:solidFill>
                <a:effectLst>
                  <a:outerShdw blurRad="38100" dist="38100" dir="2700000" algn="tl">
                    <a:srgbClr val="C0C0C0"/>
                  </a:outerShdw>
                </a:effectLst>
              </a:rPr>
              <a:t/>
            </a:r>
            <a:br>
              <a:rPr lang="fr-BE" dirty="0">
                <a:solidFill>
                  <a:srgbClr val="9A001D"/>
                </a:solidFill>
                <a:effectLst>
                  <a:outerShdw blurRad="38100" dist="38100" dir="2700000" algn="tl">
                    <a:srgbClr val="C0C0C0"/>
                  </a:outerShdw>
                </a:effectLst>
              </a:rPr>
            </a:br>
            <a:r>
              <a:rPr lang="fr-BE" sz="2500" kern="1200" cap="small" dirty="0">
                <a:solidFill>
                  <a:srgbClr val="9A001D"/>
                </a:solidFill>
                <a:effectLst>
                  <a:outerShdw blurRad="38100" dist="38100" dir="2700000" algn="tl">
                    <a:srgbClr val="C0C0C0"/>
                  </a:outerShdw>
                </a:effectLst>
              </a:rPr>
              <a:t>QUESTION NOT ANSWERED?</a:t>
            </a:r>
            <a:r>
              <a:rPr lang="en-GB" sz="2500" kern="1200" cap="small" dirty="0">
                <a:solidFill>
                  <a:srgbClr val="9A001D"/>
                </a:solidFill>
                <a:effectLst>
                  <a:outerShdw blurRad="38100" dist="38100" dir="2700000" algn="tl">
                    <a:srgbClr val="C0C0C0"/>
                  </a:outerShdw>
                </a:effectLst>
              </a:rPr>
              <a:t/>
            </a:r>
            <a:br>
              <a:rPr lang="en-GB" sz="2500" kern="1200" cap="small" dirty="0">
                <a:solidFill>
                  <a:srgbClr val="9A001D"/>
                </a:solidFill>
                <a:effectLst>
                  <a:outerShdw blurRad="38100" dist="38100" dir="2700000" algn="tl">
                    <a:srgbClr val="C0C0C0"/>
                  </a:outerShdw>
                </a:effectLst>
              </a:rPr>
            </a:br>
            <a:r>
              <a:rPr lang="en-GB" sz="2300" dirty="0" smtClean="0">
                <a:solidFill>
                  <a:srgbClr val="000099"/>
                </a:solidFill>
              </a:rPr>
              <a:t>Please </a:t>
            </a:r>
            <a:r>
              <a:rPr lang="en-GB" sz="2300" dirty="0">
                <a:solidFill>
                  <a:srgbClr val="000099"/>
                </a:solidFill>
              </a:rPr>
              <a:t>contact the E+CBHE team</a:t>
            </a:r>
            <a:br>
              <a:rPr lang="en-GB" sz="2300" dirty="0">
                <a:solidFill>
                  <a:srgbClr val="000099"/>
                </a:solidFill>
              </a:rPr>
            </a:br>
            <a:endParaRPr lang="en-GB" sz="2300" dirty="0"/>
          </a:p>
        </p:txBody>
      </p:sp>
      <p:sp>
        <p:nvSpPr>
          <p:cNvPr id="4" name="Content Placeholder 2"/>
          <p:cNvSpPr txBox="1">
            <a:spLocks/>
          </p:cNvSpPr>
          <p:nvPr/>
        </p:nvSpPr>
        <p:spPr bwMode="auto">
          <a:xfrm>
            <a:off x="742949" y="3009552"/>
            <a:ext cx="5162551" cy="12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Tx/>
              <a:buNone/>
            </a:pPr>
            <a:r>
              <a:rPr lang="en-GB" b="1" u="sng" kern="0" dirty="0" smtClean="0">
                <a:hlinkClick r:id="rId3"/>
              </a:rPr>
              <a:t>EACEA-EPLUS-CBHE-PROJECTS@ec.europa.eu</a:t>
            </a:r>
            <a:endParaRPr lang="en-GB" kern="0" dirty="0"/>
          </a:p>
        </p:txBody>
      </p:sp>
      <p:sp>
        <p:nvSpPr>
          <p:cNvPr id="5" name="Rectangle 6"/>
          <p:cNvSpPr>
            <a:spLocks noChangeArrowheads="1"/>
          </p:cNvSpPr>
          <p:nvPr/>
        </p:nvSpPr>
        <p:spPr bwMode="auto">
          <a:xfrm>
            <a:off x="842963" y="4281184"/>
            <a:ext cx="4557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a:tabLst>
                <a:tab pos="363538" algn="l"/>
                <a:tab pos="711200" algn="l"/>
              </a:tabLst>
            </a:pPr>
            <a:r>
              <a:rPr lang="fr-BE" sz="2400" b="1" dirty="0" err="1" smtClean="0">
                <a:solidFill>
                  <a:srgbClr val="000099"/>
                </a:solidFill>
              </a:rPr>
              <a:t>Don't</a:t>
            </a:r>
            <a:r>
              <a:rPr lang="fr-BE" sz="2400" b="1" dirty="0" smtClean="0">
                <a:solidFill>
                  <a:srgbClr val="000099"/>
                </a:solidFill>
              </a:rPr>
              <a:t> </a:t>
            </a:r>
            <a:r>
              <a:rPr lang="fr-BE" sz="2400" b="1" dirty="0" err="1" smtClean="0">
                <a:solidFill>
                  <a:srgbClr val="000099"/>
                </a:solidFill>
              </a:rPr>
              <a:t>forget</a:t>
            </a:r>
            <a:r>
              <a:rPr lang="fr-BE" sz="2400" b="1" dirty="0" smtClean="0">
                <a:solidFill>
                  <a:srgbClr val="000099"/>
                </a:solidFill>
              </a:rPr>
              <a:t> to mention </a:t>
            </a:r>
            <a:r>
              <a:rPr lang="fr-BE" sz="2400" b="1" dirty="0" err="1" smtClean="0">
                <a:solidFill>
                  <a:srgbClr val="000099"/>
                </a:solidFill>
              </a:rPr>
              <a:t>your</a:t>
            </a:r>
            <a:r>
              <a:rPr lang="fr-BE" sz="2400" b="1" dirty="0" smtClean="0">
                <a:solidFill>
                  <a:srgbClr val="000099"/>
                </a:solidFill>
              </a:rPr>
              <a:t> </a:t>
            </a:r>
            <a:r>
              <a:rPr lang="fr-BE" sz="2400" b="1" dirty="0" err="1" smtClean="0">
                <a:solidFill>
                  <a:srgbClr val="000099"/>
                </a:solidFill>
              </a:rPr>
              <a:t>project</a:t>
            </a:r>
            <a:r>
              <a:rPr lang="fr-BE" sz="2400" b="1" dirty="0" smtClean="0">
                <a:solidFill>
                  <a:srgbClr val="000099"/>
                </a:solidFill>
              </a:rPr>
              <a:t> </a:t>
            </a:r>
            <a:r>
              <a:rPr lang="fr-BE" sz="2400" b="1" dirty="0" err="1" smtClean="0">
                <a:solidFill>
                  <a:srgbClr val="000099"/>
                </a:solidFill>
              </a:rPr>
              <a:t>number</a:t>
            </a:r>
            <a:r>
              <a:rPr lang="fr-BE" sz="2400" b="1" dirty="0" smtClean="0">
                <a:solidFill>
                  <a:srgbClr val="000099"/>
                </a:solidFill>
              </a:rPr>
              <a:t>!</a:t>
            </a:r>
            <a:endParaRPr lang="en-GB" sz="2400" b="1" dirty="0">
              <a:solidFill>
                <a:srgbClr val="000099"/>
              </a:solidFill>
            </a:endParaRPr>
          </a:p>
        </p:txBody>
      </p:sp>
      <p:pic>
        <p:nvPicPr>
          <p:cNvPr id="7" name="Picture 5" descr="mail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852612"/>
            <a:ext cx="25812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4F0E55B-1EBF-4C63-9883-404455EB20A7}" type="slidenum">
              <a:rPr lang="en-GB" altLang="en-US" smtClean="0"/>
              <a:pPr/>
              <a:t>52</a:t>
            </a:fld>
            <a:endParaRPr lang="en-GB" altLang="en-US"/>
          </a:p>
        </p:txBody>
      </p:sp>
    </p:spTree>
    <p:extLst>
      <p:ext uri="{BB962C8B-B14F-4D97-AF65-F5344CB8AC3E}">
        <p14:creationId xmlns:p14="http://schemas.microsoft.com/office/powerpoint/2010/main" val="219536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43488" y="980728"/>
            <a:ext cx="8229600" cy="936625"/>
          </a:xfrm>
        </p:spPr>
        <p:txBody>
          <a:bodyPr/>
          <a:lstStyle/>
          <a:p>
            <a:pPr algn="ctr"/>
            <a:r>
              <a:rPr lang="fr-BE" sz="2500" dirty="0" smtClean="0"/>
              <a:t/>
            </a:r>
            <a:br>
              <a:rPr lang="fr-BE" sz="2500" dirty="0" smtClean="0"/>
            </a:br>
            <a:r>
              <a:rPr lang="fr-BE" sz="2400" kern="1200" cap="small" dirty="0" err="1">
                <a:solidFill>
                  <a:srgbClr val="9A001D"/>
                </a:solidFill>
                <a:effectLst>
                  <a:outerShdw blurRad="38100" dist="38100" dir="2700000" algn="tl">
                    <a:srgbClr val="C0C0C0"/>
                  </a:outerShdw>
                </a:effectLst>
              </a:rPr>
              <a:t>Funding</a:t>
            </a:r>
            <a:r>
              <a:rPr lang="fr-BE" sz="2400" kern="1200" cap="small" dirty="0">
                <a:solidFill>
                  <a:srgbClr val="9A001D"/>
                </a:solidFill>
                <a:effectLst>
                  <a:outerShdw blurRad="38100" dist="38100" dir="2700000" algn="tl">
                    <a:srgbClr val="C0C0C0"/>
                  </a:outerShdw>
                </a:effectLst>
              </a:rPr>
              <a:t> </a:t>
            </a:r>
            <a:r>
              <a:rPr lang="fr-BE" sz="2400" kern="1200" cap="small" dirty="0" err="1" smtClean="0">
                <a:solidFill>
                  <a:srgbClr val="9A001D"/>
                </a:solidFill>
                <a:effectLst>
                  <a:outerShdw blurRad="38100" dist="38100" dir="2700000" algn="tl">
                    <a:srgbClr val="C0C0C0"/>
                  </a:outerShdw>
                </a:effectLst>
              </a:rPr>
              <a:t>rule</a:t>
            </a:r>
            <a:r>
              <a:rPr lang="fr-BE" sz="2400" kern="1200" cap="small" dirty="0">
                <a:solidFill>
                  <a:srgbClr val="9A001D"/>
                </a:solidFill>
                <a:effectLst>
                  <a:outerShdw blurRad="38100" dist="38100" dir="2700000" algn="tl">
                    <a:srgbClr val="C0C0C0"/>
                  </a:outerShdw>
                </a:effectLst>
              </a:rPr>
              <a:t>  &amp; </a:t>
            </a:r>
            <a:r>
              <a:rPr lang="fr-BE" sz="2400" kern="1200" cap="small" dirty="0" err="1">
                <a:solidFill>
                  <a:srgbClr val="9A001D"/>
                </a:solidFill>
                <a:effectLst>
                  <a:outerShdw blurRad="38100" dist="38100" dir="2700000" algn="tl">
                    <a:srgbClr val="C0C0C0"/>
                  </a:outerShdw>
                </a:effectLst>
              </a:rPr>
              <a:t>Financing</a:t>
            </a:r>
            <a:r>
              <a:rPr lang="fr-BE" sz="2400" kern="1200" cap="small" dirty="0">
                <a:solidFill>
                  <a:srgbClr val="9A001D"/>
                </a:solidFill>
                <a:effectLst>
                  <a:outerShdw blurRad="38100" dist="38100" dir="2700000" algn="tl">
                    <a:srgbClr val="C0C0C0"/>
                  </a:outerShdw>
                </a:effectLst>
              </a:rPr>
              <a:t> </a:t>
            </a:r>
            <a:r>
              <a:rPr lang="fr-BE" sz="2400" kern="1200" cap="small" dirty="0" err="1">
                <a:solidFill>
                  <a:srgbClr val="9A001D"/>
                </a:solidFill>
                <a:effectLst>
                  <a:outerShdw blurRad="38100" dist="38100" dir="2700000" algn="tl">
                    <a:srgbClr val="C0C0C0"/>
                  </a:outerShdw>
                </a:effectLst>
              </a:rPr>
              <a:t>approach</a:t>
            </a:r>
            <a:r>
              <a:rPr lang="fr-BE" sz="2600" dirty="0">
                <a:solidFill>
                  <a:srgbClr val="FF0000"/>
                </a:solidFill>
              </a:rPr>
              <a:t/>
            </a:r>
            <a:br>
              <a:rPr lang="fr-BE" sz="2600" dirty="0">
                <a:solidFill>
                  <a:srgbClr val="FF0000"/>
                </a:solidFill>
              </a:rPr>
            </a:br>
            <a:endParaRPr lang="fr-BE" sz="2600" dirty="0"/>
          </a:p>
        </p:txBody>
      </p:sp>
      <p:sp>
        <p:nvSpPr>
          <p:cNvPr id="83971" name="Rectangle 3"/>
          <p:cNvSpPr>
            <a:spLocks noGrp="1" noChangeArrowheads="1"/>
          </p:cNvSpPr>
          <p:nvPr>
            <p:ph type="body" idx="1"/>
          </p:nvPr>
        </p:nvSpPr>
        <p:spPr>
          <a:xfrm>
            <a:off x="343488" y="1966888"/>
            <a:ext cx="8229600" cy="4091631"/>
          </a:xfrm>
        </p:spPr>
        <p:txBody>
          <a:bodyPr/>
          <a:lstStyle/>
          <a:p>
            <a:pPr marL="0" indent="0" algn="ctr">
              <a:buNone/>
            </a:pPr>
            <a:endParaRPr lang="en-GB" sz="2000" b="1" i="0" u="sng" dirty="0" smtClean="0"/>
          </a:p>
          <a:p>
            <a:pPr marL="0" indent="0" algn="ctr">
              <a:buNone/>
            </a:pPr>
            <a:endParaRPr lang="en-GB" sz="2000" b="1" i="0" u="sng" dirty="0" smtClean="0"/>
          </a:p>
          <a:p>
            <a:pPr marL="0" indent="0" algn="ctr">
              <a:buNone/>
            </a:pPr>
            <a:endParaRPr lang="en-GB" sz="2000" b="1" i="0" u="sng" dirty="0"/>
          </a:p>
          <a:p>
            <a:pPr marL="0" indent="0" algn="ctr">
              <a:buNone/>
            </a:pPr>
            <a:endParaRPr lang="en-GB" sz="2000" b="1" i="0" dirty="0" smtClean="0"/>
          </a:p>
          <a:p>
            <a:pPr marL="0" indent="0" algn="ctr">
              <a:buNone/>
            </a:pPr>
            <a:endParaRPr lang="en-GB" sz="2000" b="1" i="0" dirty="0" smtClean="0"/>
          </a:p>
          <a:p>
            <a:pPr marL="0" indent="0">
              <a:buNone/>
            </a:pPr>
            <a:endParaRPr lang="en-GB" sz="1800" b="1" i="0" dirty="0"/>
          </a:p>
          <a:p>
            <a:pPr marL="0" indent="0">
              <a:buNone/>
            </a:pPr>
            <a:endParaRPr lang="en-US" altLang="en-US" sz="1800" dirty="0"/>
          </a:p>
          <a:p>
            <a:pPr marL="0" indent="0">
              <a:buNone/>
            </a:pPr>
            <a:endParaRPr lang="en-GB" sz="1800" i="0" dirty="0"/>
          </a:p>
          <a:p>
            <a:pPr>
              <a:buFontTx/>
              <a:buChar char="-"/>
            </a:pPr>
            <a:endParaRPr lang="en-GB" sz="2000" i="0" dirty="0"/>
          </a:p>
          <a:p>
            <a:pPr marL="0" indent="0" algn="ctr"/>
            <a:endParaRPr lang="en-GB" sz="2000" b="1" i="0" dirty="0" smtClean="0"/>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5" name="Not Equal 4"/>
          <p:cNvSpPr/>
          <p:nvPr/>
        </p:nvSpPr>
        <p:spPr bwMode="auto">
          <a:xfrm>
            <a:off x="1835696" y="5983312"/>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6</a:t>
            </a:fld>
            <a:endParaRPr lang="en-GB" altLang="en-US"/>
          </a:p>
        </p:txBody>
      </p:sp>
      <p:sp>
        <p:nvSpPr>
          <p:cNvPr id="7" name="Round Diagonal Corner Rectangle 6"/>
          <p:cNvSpPr/>
          <p:nvPr/>
        </p:nvSpPr>
        <p:spPr bwMode="auto">
          <a:xfrm>
            <a:off x="343488" y="1966888"/>
            <a:ext cx="8568952" cy="1318096"/>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buClr>
                <a:srgbClr val="FFFFFF"/>
              </a:buClr>
            </a:pPr>
            <a:endParaRPr lang="en-GB" sz="2000" b="1" dirty="0" smtClean="0">
              <a:solidFill>
                <a:srgbClr val="FF0000"/>
              </a:solidFill>
            </a:endParaRPr>
          </a:p>
          <a:p>
            <a:pPr algn="ctr">
              <a:spcBef>
                <a:spcPct val="20000"/>
              </a:spcBef>
              <a:buClr>
                <a:srgbClr val="FFFFFF"/>
              </a:buClr>
            </a:pPr>
            <a:r>
              <a:rPr lang="en-GB" sz="2000" b="1" dirty="0" smtClean="0">
                <a:solidFill>
                  <a:srgbClr val="FF0000"/>
                </a:solidFill>
              </a:rPr>
              <a:t>Co-funding principle</a:t>
            </a:r>
          </a:p>
          <a:p>
            <a:pPr algn="ctr">
              <a:spcBef>
                <a:spcPct val="20000"/>
              </a:spcBef>
              <a:buClr>
                <a:srgbClr val="FFFFFF"/>
              </a:buClr>
            </a:pPr>
            <a:endParaRPr lang="en-GB" sz="1400" b="1" dirty="0">
              <a:solidFill>
                <a:srgbClr val="FF0000"/>
              </a:solidFill>
            </a:endParaRPr>
          </a:p>
          <a:p>
            <a:pPr algn="ctr">
              <a:spcBef>
                <a:spcPct val="20000"/>
              </a:spcBef>
              <a:buClr>
                <a:srgbClr val="FFFFFF"/>
              </a:buClr>
            </a:pPr>
            <a:r>
              <a:rPr lang="en-GB" sz="2000" b="1" dirty="0">
                <a:solidFill>
                  <a:srgbClr val="0F5494"/>
                </a:solidFill>
              </a:rPr>
              <a:t>Grant  ≠ Total costs </a:t>
            </a:r>
            <a:r>
              <a:rPr lang="en-GB" sz="2000" dirty="0">
                <a:solidFill>
                  <a:srgbClr val="0F5494"/>
                </a:solidFill>
              </a:rPr>
              <a:t>of the project</a:t>
            </a:r>
          </a:p>
          <a:p>
            <a:pPr lvl="0" algn="just">
              <a:spcBef>
                <a:spcPct val="20000"/>
              </a:spcBef>
              <a:buClr>
                <a:srgbClr val="FFFFFF"/>
              </a:buClr>
            </a:pPr>
            <a:endParaRPr lang="en-GB" sz="1400" b="1" u="sng" kern="0" dirty="0">
              <a:solidFill>
                <a:srgbClr val="BBE0E3">
                  <a:lumMod val="50000"/>
                </a:srgbClr>
              </a:solidFill>
            </a:endParaRPr>
          </a:p>
        </p:txBody>
      </p:sp>
      <p:sp>
        <p:nvSpPr>
          <p:cNvPr id="8" name="Round Diagonal Corner Rectangle 7"/>
          <p:cNvSpPr/>
          <p:nvPr/>
        </p:nvSpPr>
        <p:spPr bwMode="auto">
          <a:xfrm>
            <a:off x="251520" y="3717032"/>
            <a:ext cx="8660920" cy="2088232"/>
          </a:xfrm>
          <a:prstGeom prst="round2DiagRect">
            <a:avLst/>
          </a:prstGeom>
          <a:ln>
            <a:headEnd type="none" w="med" len="med"/>
            <a:tailEnd type="none" w="med" len="med"/>
          </a:ln>
          <a:scene3d>
            <a:camera prst="orthographicFront"/>
            <a:lightRig rig="threePt" dir="t"/>
          </a:scene3d>
          <a:sp3d>
            <a:bevelT prst="relaxedInse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spcBef>
                <a:spcPct val="20000"/>
              </a:spcBef>
              <a:buClr>
                <a:srgbClr val="FFFFFF"/>
              </a:buClr>
              <a:buNone/>
            </a:pPr>
            <a:endParaRPr lang="en-GB" sz="2000" b="1" dirty="0" smtClean="0">
              <a:solidFill>
                <a:srgbClr val="FF0000"/>
              </a:solidFill>
            </a:endParaRPr>
          </a:p>
          <a:p>
            <a:pPr marL="0" indent="0" algn="ctr">
              <a:spcBef>
                <a:spcPct val="20000"/>
              </a:spcBef>
              <a:buClr>
                <a:srgbClr val="FFFFFF"/>
              </a:buClr>
              <a:buNone/>
            </a:pPr>
            <a:r>
              <a:rPr lang="en-GB" sz="2000" b="1" dirty="0" smtClean="0">
                <a:solidFill>
                  <a:srgbClr val="FF0000"/>
                </a:solidFill>
              </a:rPr>
              <a:t>Grant </a:t>
            </a:r>
          </a:p>
          <a:p>
            <a:pPr marL="0" indent="0" algn="ctr">
              <a:spcBef>
                <a:spcPct val="20000"/>
              </a:spcBef>
              <a:buClr>
                <a:srgbClr val="FFFFFF"/>
              </a:buClr>
              <a:buNone/>
            </a:pPr>
            <a:r>
              <a:rPr lang="en-GB" sz="2000" b="1" dirty="0" smtClean="0">
                <a:solidFill>
                  <a:srgbClr val="FF0000"/>
                </a:solidFill>
              </a:rPr>
              <a:t>(</a:t>
            </a:r>
            <a:r>
              <a:rPr lang="en-GB" sz="2000" b="1" dirty="0">
                <a:solidFill>
                  <a:srgbClr val="FF0000"/>
                </a:solidFill>
              </a:rPr>
              <a:t>combination of two different financing approaches)</a:t>
            </a:r>
          </a:p>
          <a:p>
            <a:pPr marL="0" indent="0" algn="ctr">
              <a:spcBef>
                <a:spcPct val="20000"/>
              </a:spcBef>
              <a:buClr>
                <a:srgbClr val="FFFFFF"/>
              </a:buClr>
              <a:buNone/>
            </a:pPr>
            <a:endParaRPr lang="en-GB" sz="2000" b="1" dirty="0">
              <a:solidFill>
                <a:srgbClr val="FF0000"/>
              </a:solidFill>
            </a:endParaRPr>
          </a:p>
          <a:p>
            <a:pPr indent="-77788">
              <a:spcBef>
                <a:spcPct val="20000"/>
              </a:spcBef>
              <a:buClr>
                <a:srgbClr val="0F5494"/>
              </a:buClr>
              <a:buFont typeface="Wingdings" panose="05000000000000000000" pitchFamily="2" charset="2"/>
              <a:buChar char="Ø"/>
            </a:pPr>
            <a:r>
              <a:rPr lang="en-GB" sz="2000" b="1" dirty="0"/>
              <a:t>	</a:t>
            </a:r>
            <a:r>
              <a:rPr lang="en-GB" sz="2000" b="1" dirty="0" smtClean="0">
                <a:solidFill>
                  <a:srgbClr val="0F5494"/>
                </a:solidFill>
              </a:rPr>
              <a:t>AC</a:t>
            </a:r>
            <a:r>
              <a:rPr lang="en-GB" sz="2000" b="1" dirty="0">
                <a:solidFill>
                  <a:srgbClr val="0F5494"/>
                </a:solidFill>
              </a:rPr>
              <a:t>: </a:t>
            </a:r>
            <a:r>
              <a:rPr lang="en-GB" sz="2000" dirty="0" smtClean="0">
                <a:solidFill>
                  <a:srgbClr val="0F5494"/>
                </a:solidFill>
              </a:rPr>
              <a:t>Actual </a:t>
            </a:r>
            <a:r>
              <a:rPr lang="en-GB" sz="2000" dirty="0">
                <a:solidFill>
                  <a:srgbClr val="0F5494"/>
                </a:solidFill>
              </a:rPr>
              <a:t>costs (Equipment and </a:t>
            </a:r>
            <a:r>
              <a:rPr lang="en-GB" sz="2000" dirty="0" smtClean="0">
                <a:solidFill>
                  <a:srgbClr val="0F5494"/>
                </a:solidFill>
              </a:rPr>
              <a:t>Subcontracting)</a:t>
            </a:r>
            <a:endParaRPr lang="en-GB" sz="2000" dirty="0">
              <a:solidFill>
                <a:srgbClr val="0F5494"/>
              </a:solidFill>
            </a:endParaRPr>
          </a:p>
          <a:p>
            <a:pPr indent="-77788">
              <a:spcBef>
                <a:spcPct val="20000"/>
              </a:spcBef>
              <a:buClr>
                <a:srgbClr val="0F5494"/>
              </a:buClr>
              <a:buFont typeface="Wingdings" panose="05000000000000000000" pitchFamily="2" charset="2"/>
              <a:buChar char="Ø"/>
            </a:pPr>
            <a:r>
              <a:rPr lang="en-GB" sz="2000" dirty="0">
                <a:solidFill>
                  <a:srgbClr val="0F5494"/>
                </a:solidFill>
              </a:rPr>
              <a:t>	</a:t>
            </a:r>
            <a:r>
              <a:rPr lang="en-GB" sz="2000" b="1" dirty="0" smtClean="0">
                <a:solidFill>
                  <a:srgbClr val="0F5494"/>
                </a:solidFill>
              </a:rPr>
              <a:t>UC:</a:t>
            </a:r>
            <a:r>
              <a:rPr lang="en-GB" sz="2000" dirty="0" smtClean="0">
                <a:solidFill>
                  <a:srgbClr val="0F5494"/>
                </a:solidFill>
              </a:rPr>
              <a:t> Unit </a:t>
            </a:r>
            <a:r>
              <a:rPr lang="en-GB" sz="2000" dirty="0">
                <a:solidFill>
                  <a:srgbClr val="0F5494"/>
                </a:solidFill>
              </a:rPr>
              <a:t>Costs (</a:t>
            </a:r>
            <a:r>
              <a:rPr lang="en-GB" sz="2000" dirty="0" smtClean="0">
                <a:solidFill>
                  <a:srgbClr val="0F5494"/>
                </a:solidFill>
              </a:rPr>
              <a:t>Staff, </a:t>
            </a:r>
            <a:r>
              <a:rPr lang="en-GB" sz="2000" dirty="0">
                <a:solidFill>
                  <a:srgbClr val="0F5494"/>
                </a:solidFill>
              </a:rPr>
              <a:t>Travel </a:t>
            </a:r>
            <a:r>
              <a:rPr lang="en-GB" sz="2000" dirty="0" smtClean="0">
                <a:solidFill>
                  <a:srgbClr val="0F5494"/>
                </a:solidFill>
              </a:rPr>
              <a:t>and </a:t>
            </a:r>
            <a:r>
              <a:rPr lang="en-GB" sz="2000" dirty="0">
                <a:solidFill>
                  <a:srgbClr val="0F5494"/>
                </a:solidFill>
              </a:rPr>
              <a:t>Costs of stay)</a:t>
            </a:r>
          </a:p>
          <a:p>
            <a:pPr algn="ctr">
              <a:buClr>
                <a:srgbClr val="0F5494"/>
              </a:buClr>
              <a:buFont typeface="Wingdings" panose="05000000000000000000" pitchFamily="2" charset="2"/>
              <a:buChar char="Ø"/>
            </a:pPr>
            <a:endParaRPr lang="en-GB" sz="1400" b="1" dirty="0"/>
          </a:p>
          <a:p>
            <a:pPr lvl="0" algn="just">
              <a:spcBef>
                <a:spcPct val="20000"/>
              </a:spcBef>
              <a:buClr>
                <a:srgbClr val="FFFFFF"/>
              </a:buClr>
            </a:pPr>
            <a:endParaRPr lang="en-GB" sz="1400" b="1" u="sng" kern="0" dirty="0">
              <a:solidFill>
                <a:srgbClr val="BBE0E3">
                  <a:lumMod val="50000"/>
                </a:srgbClr>
              </a:solidFill>
            </a:endParaRPr>
          </a:p>
        </p:txBody>
      </p:sp>
    </p:spTree>
    <p:extLst>
      <p:ext uri="{BB962C8B-B14F-4D97-AF65-F5344CB8AC3E}">
        <p14:creationId xmlns:p14="http://schemas.microsoft.com/office/powerpoint/2010/main" val="20687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10543849"/>
              </p:ext>
            </p:extLst>
          </p:nvPr>
        </p:nvGraphicFramePr>
        <p:xfrm>
          <a:off x="319087" y="2924944"/>
          <a:ext cx="8505825" cy="3167831"/>
        </p:xfrm>
        <a:graphic>
          <a:graphicData uri="http://schemas.openxmlformats.org/drawingml/2006/table">
            <a:tbl>
              <a:tblPr>
                <a:effectLst>
                  <a:innerShdw blurRad="114300">
                    <a:prstClr val="black"/>
                  </a:innerShdw>
                </a:effectLst>
              </a:tblPr>
              <a:tblGrid>
                <a:gridCol w="3172793"/>
                <a:gridCol w="5333032"/>
              </a:tblGrid>
              <a:tr h="6485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Staff costs     (UC)</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DDE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40%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DDEFF"/>
                    </a:solidFill>
                  </a:tcPr>
                </a:tc>
              </a:tr>
              <a:tr h="6480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Travel</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a:t>
                      </a: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costs</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(UC)</a:t>
                      </a:r>
                      <a:endParaRPr kumimoji="0" lang="en-GB" sz="2000" b="1" i="0" u="none" strike="noStrike" cap="none" normalizeH="0" baseline="0" dirty="0" smtClean="0">
                        <a:ln>
                          <a:noFill/>
                        </a:ln>
                        <a:solidFill>
                          <a:srgbClr val="006C92"/>
                        </a:solidFill>
                        <a:effectLst/>
                        <a:latin typeface="Verdana" pitchFamily="34" charset="0"/>
                        <a:ea typeface="MS PGothic" pitchFamily="34" charset="-128"/>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BE" sz="2000" b="1" i="0" u="none" strike="noStrike" kern="1200" cap="none" normalizeH="0" baseline="0" dirty="0" smtClean="0">
                          <a:ln>
                            <a:noFill/>
                          </a:ln>
                          <a:solidFill>
                            <a:srgbClr val="006C92"/>
                          </a:solidFill>
                          <a:effectLst/>
                          <a:latin typeface="Verdana" pitchFamily="34" charset="0"/>
                          <a:ea typeface="MS PGothic" pitchFamily="34" charset="-128"/>
                          <a:cs typeface="+mn-cs"/>
                        </a:rPr>
                        <a:t> </a:t>
                      </a:r>
                      <a:r>
                        <a:rPr kumimoji="0" lang="fr-BE" sz="2000" b="1" i="1" u="none" strike="noStrike" kern="1200" cap="none" normalizeH="0" baseline="0" dirty="0" smtClean="0">
                          <a:ln>
                            <a:noFill/>
                          </a:ln>
                          <a:solidFill>
                            <a:srgbClr val="006C92"/>
                          </a:solidFill>
                          <a:effectLst/>
                          <a:latin typeface="Verdana" pitchFamily="34" charset="0"/>
                          <a:ea typeface="MS PGothic" pitchFamily="34" charset="-128"/>
                          <a:cs typeface="+mn-cs"/>
                        </a:rPr>
                        <a:t>no </a:t>
                      </a:r>
                      <a:r>
                        <a:rPr kumimoji="0" lang="fr-BE" sz="2000" b="1" i="1" u="none" strike="noStrike" kern="1200" cap="none" normalizeH="0" baseline="0" dirty="0" err="1" smtClean="0">
                          <a:ln>
                            <a:noFill/>
                          </a:ln>
                          <a:solidFill>
                            <a:srgbClr val="006C92"/>
                          </a:solidFill>
                          <a:effectLst/>
                          <a:latin typeface="Verdana" pitchFamily="34" charset="0"/>
                          <a:ea typeface="MS PGothic" pitchFamily="34" charset="-128"/>
                          <a:cs typeface="+mn-cs"/>
                        </a:rPr>
                        <a:t>ceiling</a:t>
                      </a:r>
                      <a:endPar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r>
              <a:tr h="719559">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Costs</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of </a:t>
                      </a: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stay</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(UC)</a:t>
                      </a:r>
                      <a:endParaRPr kumimoji="0" lang="en-GB" sz="2000" b="1" i="0" u="none" strike="noStrike" cap="none" normalizeH="0" baseline="0" dirty="0" smtClean="0">
                        <a:ln>
                          <a:noFill/>
                        </a:ln>
                        <a:solidFill>
                          <a:srgbClr val="006C92"/>
                        </a:solidFill>
                        <a:effectLst/>
                        <a:latin typeface="Verdana" pitchFamily="34" charset="0"/>
                        <a:ea typeface="MS PGothic" pitchFamily="34" charset="-128"/>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BE" sz="2000" b="1" i="1" u="none" strike="noStrike" kern="1200" cap="none" normalizeH="0" baseline="0" dirty="0" smtClean="0">
                          <a:ln>
                            <a:noFill/>
                          </a:ln>
                          <a:solidFill>
                            <a:srgbClr val="006C92"/>
                          </a:solidFill>
                          <a:effectLst/>
                          <a:latin typeface="Verdana" pitchFamily="34" charset="0"/>
                          <a:ea typeface="MS PGothic" pitchFamily="34" charset="-128"/>
                          <a:cs typeface="+mn-cs"/>
                        </a:rPr>
                        <a:t> no </a:t>
                      </a:r>
                      <a:r>
                        <a:rPr kumimoji="0" lang="fr-BE" sz="2000" b="1" i="1" u="none" strike="noStrike" kern="1200" cap="none" normalizeH="0" baseline="0" dirty="0" err="1" smtClean="0">
                          <a:ln>
                            <a:noFill/>
                          </a:ln>
                          <a:solidFill>
                            <a:srgbClr val="006C92"/>
                          </a:solidFill>
                          <a:effectLst/>
                          <a:latin typeface="Verdana" pitchFamily="34" charset="0"/>
                          <a:ea typeface="MS PGothic" pitchFamily="34" charset="-128"/>
                          <a:cs typeface="+mn-cs"/>
                        </a:rPr>
                        <a:t>ceiling</a:t>
                      </a:r>
                      <a:endPar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r>
              <a:tr h="57606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Equipment     (AC)</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30%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r>
              <a:tr h="57554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Sub-contracting  (AC)</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10%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DDEFF"/>
                    </a:solidFill>
                  </a:tcPr>
                </a:tc>
              </a:tr>
            </a:tbl>
          </a:graphicData>
        </a:graphic>
      </p:graphicFrame>
      <p:sp>
        <p:nvSpPr>
          <p:cNvPr id="46103" name="Rectangle 25"/>
          <p:cNvSpPr>
            <a:spLocks noChangeArrowheads="1"/>
          </p:cNvSpPr>
          <p:nvPr/>
        </p:nvSpPr>
        <p:spPr bwMode="auto">
          <a:xfrm>
            <a:off x="1885950" y="2058988"/>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spcBef>
                <a:spcPct val="50000"/>
              </a:spcBef>
              <a:defRPr/>
            </a:pPr>
            <a:endParaRPr lang="en-US">
              <a:latin typeface="Verdana" charset="0"/>
              <a:ea typeface="ＭＳ Ｐゴシック" charset="0"/>
            </a:endParaRPr>
          </a:p>
        </p:txBody>
      </p:sp>
      <p:sp>
        <p:nvSpPr>
          <p:cNvPr id="2" name="TextBox 1"/>
          <p:cNvSpPr txBox="1"/>
          <p:nvPr/>
        </p:nvSpPr>
        <p:spPr>
          <a:xfrm>
            <a:off x="323528" y="1340768"/>
            <a:ext cx="8496944" cy="1258806"/>
          </a:xfrm>
          <a:prstGeom prst="rect">
            <a:avLst/>
          </a:prstGeom>
          <a:noFill/>
        </p:spPr>
        <p:txBody>
          <a:bodyPr wrap="square" rtlCol="0">
            <a:spAutoFit/>
          </a:bodyPr>
          <a:lstStyle/>
          <a:p>
            <a:pPr algn="ctr"/>
            <a:endParaRPr lang="en-GB" sz="2300" b="1" dirty="0" smtClean="0">
              <a:solidFill>
                <a:srgbClr val="FF0000"/>
              </a:solidFill>
              <a:latin typeface="+mj-lt"/>
              <a:ea typeface="+mj-ea"/>
              <a:cs typeface="+mj-cs"/>
            </a:endParaRPr>
          </a:p>
          <a:p>
            <a:pPr lvl="1" algn="ctr">
              <a:spcBef>
                <a:spcPct val="20000"/>
              </a:spcBef>
              <a:buClr>
                <a:srgbClr val="009FBA"/>
              </a:buClr>
            </a:pPr>
            <a:r>
              <a:rPr lang="en-GB" sz="2400" b="1" cap="small" dirty="0">
                <a:solidFill>
                  <a:srgbClr val="9A001D"/>
                </a:solidFill>
                <a:effectLst>
                  <a:outerShdw blurRad="38100" dist="38100" dir="2700000" algn="tl">
                    <a:srgbClr val="C0C0C0"/>
                  </a:outerShdw>
                </a:effectLst>
                <a:latin typeface="+mj-lt"/>
                <a:ea typeface="+mj-ea"/>
                <a:cs typeface="+mj-cs"/>
              </a:rPr>
              <a:t>Budget headings and ceilings</a:t>
            </a:r>
            <a:br>
              <a:rPr lang="en-GB" sz="2400" b="1" cap="small" dirty="0">
                <a:solidFill>
                  <a:srgbClr val="9A001D"/>
                </a:solidFill>
                <a:effectLst>
                  <a:outerShdw blurRad="38100" dist="38100" dir="2700000" algn="tl">
                    <a:srgbClr val="C0C0C0"/>
                  </a:outerShdw>
                </a:effectLst>
                <a:latin typeface="+mj-lt"/>
                <a:ea typeface="+mj-ea"/>
                <a:cs typeface="+mj-cs"/>
              </a:rPr>
            </a:br>
            <a:endParaRPr lang="en-GB" sz="2400" b="1" cap="small" dirty="0">
              <a:solidFill>
                <a:srgbClr val="9A001D"/>
              </a:solidFill>
              <a:effectLst>
                <a:outerShdw blurRad="38100" dist="38100" dir="2700000" algn="tl">
                  <a:srgbClr val="C0C0C0"/>
                </a:outerShdw>
              </a:effectLst>
              <a:latin typeface="+mj-lt"/>
              <a:ea typeface="+mj-ea"/>
              <a:cs typeface="+mj-cs"/>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7</a:t>
            </a:fld>
            <a:endParaRPr lang="en-GB" altLang="en-US"/>
          </a:p>
        </p:txBody>
      </p:sp>
    </p:spTree>
    <p:extLst>
      <p:ext uri="{BB962C8B-B14F-4D97-AF65-F5344CB8AC3E}">
        <p14:creationId xmlns:p14="http://schemas.microsoft.com/office/powerpoint/2010/main" val="3784645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936625"/>
          </a:xfrm>
        </p:spPr>
        <p:txBody>
          <a:bodyPr/>
          <a:lstStyle/>
          <a:p>
            <a:pPr algn="ctr"/>
            <a:r>
              <a:rPr lang="en-GB" altLang="en-US" sz="2400" kern="1200" cap="small" dirty="0" smtClean="0">
                <a:solidFill>
                  <a:srgbClr val="9A001D"/>
                </a:solidFill>
                <a:effectLst>
                  <a:outerShdw blurRad="38100" dist="38100" dir="2700000" algn="tl">
                    <a:srgbClr val="C0C0C0"/>
                  </a:outerShdw>
                </a:effectLst>
              </a:rPr>
              <a:t>Budget Transfers</a:t>
            </a:r>
            <a:br>
              <a:rPr lang="en-GB" altLang="en-US" sz="2400" kern="1200" cap="small" dirty="0" smtClean="0">
                <a:solidFill>
                  <a:srgbClr val="9A001D"/>
                </a:solidFill>
                <a:effectLst>
                  <a:outerShdw blurRad="38100" dist="38100" dir="2700000" algn="tl">
                    <a:srgbClr val="C0C0C0"/>
                  </a:outerShdw>
                </a:effectLst>
              </a:rPr>
            </a:br>
            <a:r>
              <a:rPr lang="en-GB" sz="2000" b="0" kern="1200" dirty="0" smtClean="0">
                <a:solidFill>
                  <a:srgbClr val="9A001D"/>
                </a:solidFill>
                <a:effectLst>
                  <a:outerShdw blurRad="38100" dist="38100" dir="2700000" algn="tl">
                    <a:srgbClr val="C0C0C0"/>
                  </a:outerShdw>
                </a:effectLst>
              </a:rPr>
              <a:t>(between budget headings)</a:t>
            </a:r>
            <a:r>
              <a:rPr lang="en-GB" sz="3200" kern="1200" dirty="0">
                <a:solidFill>
                  <a:srgbClr val="9A001D"/>
                </a:solidFill>
                <a:effectLst>
                  <a:outerShdw blurRad="38100" dist="38100" dir="2700000" algn="tl">
                    <a:srgbClr val="C0C0C0"/>
                  </a:outerShdw>
                </a:effectLst>
              </a:rPr>
              <a:t/>
            </a:r>
            <a:br>
              <a:rPr lang="en-GB" sz="3200" kern="1200" dirty="0">
                <a:solidFill>
                  <a:srgbClr val="9A001D"/>
                </a:solidFill>
                <a:effectLst>
                  <a:outerShdw blurRad="38100" dist="38100" dir="2700000" algn="tl">
                    <a:srgbClr val="C0C0C0"/>
                  </a:outerShdw>
                </a:effectLst>
              </a:rPr>
            </a:br>
            <a:r>
              <a:rPr lang="en-GB" altLang="en-US" sz="3200" kern="1200" dirty="0">
                <a:solidFill>
                  <a:srgbClr val="9A001D"/>
                </a:solidFill>
                <a:effectLst>
                  <a:outerShdw blurRad="38100" dist="38100" dir="2700000" algn="tl">
                    <a:srgbClr val="C0C0C0"/>
                  </a:outerShdw>
                </a:effectLst>
              </a:rPr>
              <a:t/>
            </a:r>
            <a:br>
              <a:rPr lang="en-GB" altLang="en-US" sz="3200" kern="1200" dirty="0">
                <a:solidFill>
                  <a:srgbClr val="9A001D"/>
                </a:solidFill>
                <a:effectLst>
                  <a:outerShdw blurRad="38100" dist="38100" dir="2700000" algn="tl">
                    <a:srgbClr val="C0C0C0"/>
                  </a:outerShdw>
                </a:effectLst>
              </a:rPr>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3234424"/>
              </p:ext>
            </p:extLst>
          </p:nvPr>
        </p:nvGraphicFramePr>
        <p:xfrm>
          <a:off x="563552" y="1844824"/>
          <a:ext cx="8435280" cy="1800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8</a:t>
            </a:fld>
            <a:endParaRPr lang="en-GB" altLang="en-US"/>
          </a:p>
        </p:txBody>
      </p:sp>
      <p:grpSp>
        <p:nvGrpSpPr>
          <p:cNvPr id="7" name="Group 6"/>
          <p:cNvGrpSpPr/>
          <p:nvPr/>
        </p:nvGrpSpPr>
        <p:grpSpPr>
          <a:xfrm>
            <a:off x="3839310" y="3657524"/>
            <a:ext cx="5060114" cy="1019162"/>
            <a:chOff x="3184354" y="2116213"/>
            <a:chExt cx="5250928" cy="1474899"/>
          </a:xfrm>
        </p:grpSpPr>
        <p:sp>
          <p:nvSpPr>
            <p:cNvPr id="11" name="Round Same Side Corner Rectangle 10"/>
            <p:cNvSpPr/>
            <p:nvPr/>
          </p:nvSpPr>
          <p:spPr>
            <a:xfrm rot="5400000">
              <a:off x="5077673" y="233504"/>
              <a:ext cx="1464289" cy="5250928"/>
            </a:xfrm>
            <a:prstGeom prst="round2Same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2" name="Round Same Side Corner Rectangle 4"/>
            <p:cNvSpPr/>
            <p:nvPr/>
          </p:nvSpPr>
          <p:spPr>
            <a:xfrm>
              <a:off x="3200598" y="2116213"/>
              <a:ext cx="5179447" cy="10330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pPr>
              <a:r>
                <a:rPr lang="en-GB" sz="1800" b="1" i="1" kern="1200" dirty="0" smtClean="0">
                  <a:solidFill>
                    <a:srgbClr val="C00000"/>
                  </a:solidFill>
                </a:rPr>
                <a:t> </a:t>
              </a:r>
            </a:p>
            <a:p>
              <a:pPr marL="171450" lvl="1" indent="0" algn="l" defTabSz="800100">
                <a:lnSpc>
                  <a:spcPct val="90000"/>
                </a:lnSpc>
                <a:spcBef>
                  <a:spcPct val="0"/>
                </a:spcBef>
                <a:spcAft>
                  <a:spcPct val="15000"/>
                </a:spcAft>
                <a:buChar char="••"/>
              </a:pPr>
              <a:r>
                <a:rPr lang="en-GB" sz="1800" b="1" i="1" kern="1200" dirty="0" smtClean="0">
                  <a:solidFill>
                    <a:srgbClr val="C00000"/>
                  </a:solidFill>
                </a:rPr>
                <a:t> Amendment</a:t>
              </a:r>
              <a:endParaRPr lang="en-GB" sz="1800" kern="1200" dirty="0">
                <a:solidFill>
                  <a:schemeClr val="accent2"/>
                </a:solidFill>
              </a:endParaRPr>
            </a:p>
            <a:p>
              <a:pPr marL="177800" lvl="2" indent="0" algn="l" defTabSz="800100">
                <a:lnSpc>
                  <a:spcPct val="90000"/>
                </a:lnSpc>
                <a:spcBef>
                  <a:spcPct val="0"/>
                </a:spcBef>
                <a:spcAft>
                  <a:spcPct val="15000"/>
                </a:spcAft>
                <a:buChar char="••"/>
              </a:pPr>
              <a:r>
                <a:rPr lang="en-GB" sz="1800" kern="1200" dirty="0" smtClean="0">
                  <a:solidFill>
                    <a:schemeClr val="accent2"/>
                  </a:solidFill>
                </a:rPr>
                <a:t> Ceilings cannot be exceeded</a:t>
              </a:r>
              <a:endParaRPr lang="en-GB" sz="1800" kern="1200" dirty="0">
                <a:solidFill>
                  <a:schemeClr val="accent2"/>
                </a:solidFill>
              </a:endParaRPr>
            </a:p>
          </p:txBody>
        </p:sp>
      </p:grpSp>
      <p:grpSp>
        <p:nvGrpSpPr>
          <p:cNvPr id="8" name="Group 7"/>
          <p:cNvGrpSpPr/>
          <p:nvPr/>
        </p:nvGrpSpPr>
        <p:grpSpPr>
          <a:xfrm>
            <a:off x="568659" y="3613590"/>
            <a:ext cx="3084367" cy="1063096"/>
            <a:chOff x="73825" y="1827201"/>
            <a:chExt cx="3036700" cy="1700733"/>
          </a:xfrm>
        </p:grpSpPr>
        <p:sp>
          <p:nvSpPr>
            <p:cNvPr id="9" name="Rounded Rectangle 8"/>
            <p:cNvSpPr/>
            <p:nvPr/>
          </p:nvSpPr>
          <p:spPr>
            <a:xfrm>
              <a:off x="73825" y="1827201"/>
              <a:ext cx="3036700" cy="1700733"/>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0" name="Rounded Rectangle 6"/>
            <p:cNvSpPr/>
            <p:nvPr/>
          </p:nvSpPr>
          <p:spPr>
            <a:xfrm>
              <a:off x="156848" y="1910224"/>
              <a:ext cx="2870654" cy="1534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2"/>
                  </a:solidFill>
                </a:rPr>
                <a:t>Increase by MORE than 10%  </a:t>
              </a:r>
              <a:endParaRPr lang="en-GB" sz="2000" b="1" kern="1200" dirty="0">
                <a:solidFill>
                  <a:schemeClr val="accent2"/>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497033320"/>
              </p:ext>
            </p:extLst>
          </p:nvPr>
        </p:nvGraphicFramePr>
        <p:xfrm>
          <a:off x="589294" y="4791288"/>
          <a:ext cx="8310128" cy="1772920"/>
        </p:xfrm>
        <a:graphic>
          <a:graphicData uri="http://schemas.openxmlformats.org/drawingml/2006/table">
            <a:tbl>
              <a:tblPr firstRow="1" bandRow="1">
                <a:tableStyleId>{5C22544A-7EE6-4342-B048-85BDC9FD1C3A}</a:tableStyleId>
              </a:tblPr>
              <a:tblGrid>
                <a:gridCol w="1210203"/>
                <a:gridCol w="2113847"/>
                <a:gridCol w="1662026"/>
                <a:gridCol w="1662026"/>
                <a:gridCol w="1662026"/>
              </a:tblGrid>
              <a:tr h="370840">
                <a:tc>
                  <a:txBody>
                    <a:bodyPr/>
                    <a:lstStyle/>
                    <a:p>
                      <a:r>
                        <a:rPr lang="fr-BE" sz="1600" dirty="0" smtClean="0">
                          <a:solidFill>
                            <a:schemeClr val="accent5">
                              <a:lumMod val="25000"/>
                            </a:schemeClr>
                          </a:solidFill>
                        </a:rPr>
                        <a:t>Staff </a:t>
                      </a:r>
                      <a:r>
                        <a:rPr lang="fr-BE" sz="1600" dirty="0" err="1" smtClean="0">
                          <a:solidFill>
                            <a:schemeClr val="accent5">
                              <a:lumMod val="25000"/>
                            </a:schemeClr>
                          </a:solidFill>
                        </a:rPr>
                        <a:t>costs</a:t>
                      </a:r>
                      <a:endParaRPr lang="en-GB" sz="1600" dirty="0">
                        <a:solidFill>
                          <a:schemeClr val="accent5">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chemeClr val="accent5">
                              <a:lumMod val="25000"/>
                            </a:schemeClr>
                          </a:solidFill>
                        </a:rPr>
                        <a:t>%</a:t>
                      </a:r>
                      <a:r>
                        <a:rPr lang="fr-BE" sz="1600" baseline="0" dirty="0" smtClean="0">
                          <a:solidFill>
                            <a:schemeClr val="accent5">
                              <a:lumMod val="25000"/>
                            </a:schemeClr>
                          </a:solidFill>
                        </a:rPr>
                        <a:t> of total </a:t>
                      </a:r>
                      <a:r>
                        <a:rPr lang="fr-BE" sz="1600" baseline="0" dirty="0" err="1" smtClean="0">
                          <a:solidFill>
                            <a:schemeClr val="accent5">
                              <a:lumMod val="25000"/>
                            </a:schemeClr>
                          </a:solidFill>
                        </a:rPr>
                        <a:t>grant</a:t>
                      </a:r>
                      <a:r>
                        <a:rPr lang="fr-BE" sz="1600" baseline="0" dirty="0" smtClean="0">
                          <a:solidFill>
                            <a:schemeClr val="accent5">
                              <a:lumMod val="25000"/>
                            </a:schemeClr>
                          </a:solidFill>
                        </a:rPr>
                        <a:t> in G.A.</a:t>
                      </a:r>
                      <a:endParaRPr lang="en-GB" sz="1600" dirty="0">
                        <a:solidFill>
                          <a:schemeClr val="accent5">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err="1" smtClean="0">
                          <a:solidFill>
                            <a:schemeClr val="accent5">
                              <a:lumMod val="25000"/>
                            </a:schemeClr>
                          </a:solidFill>
                        </a:rPr>
                        <a:t>Proposed</a:t>
                      </a:r>
                      <a:r>
                        <a:rPr lang="fr-BE" sz="1600" dirty="0" smtClean="0">
                          <a:solidFill>
                            <a:schemeClr val="accent5">
                              <a:lumMod val="25000"/>
                            </a:schemeClr>
                          </a:solidFill>
                        </a:rPr>
                        <a:t> </a:t>
                      </a:r>
                      <a:r>
                        <a:rPr lang="fr-BE" sz="1600" dirty="0" err="1" smtClean="0">
                          <a:solidFill>
                            <a:schemeClr val="accent5">
                              <a:lumMod val="25000"/>
                            </a:schemeClr>
                          </a:solidFill>
                        </a:rPr>
                        <a:t>increase</a:t>
                      </a:r>
                      <a:endParaRPr lang="en-GB" sz="1600" dirty="0">
                        <a:solidFill>
                          <a:schemeClr val="accent5">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err="1" smtClean="0">
                          <a:solidFill>
                            <a:schemeClr val="accent5">
                              <a:lumMod val="25000"/>
                            </a:schemeClr>
                          </a:solidFill>
                        </a:rPr>
                        <a:t>Effect</a:t>
                      </a:r>
                      <a:r>
                        <a:rPr lang="fr-BE" sz="1600" dirty="0" smtClean="0">
                          <a:solidFill>
                            <a:schemeClr val="accent5">
                              <a:lumMod val="25000"/>
                            </a:schemeClr>
                          </a:solidFill>
                        </a:rPr>
                        <a:t> on % of total </a:t>
                      </a:r>
                      <a:r>
                        <a:rPr lang="fr-BE" sz="1600" dirty="0" err="1" smtClean="0">
                          <a:solidFill>
                            <a:schemeClr val="accent5">
                              <a:lumMod val="25000"/>
                            </a:schemeClr>
                          </a:solidFill>
                        </a:rPr>
                        <a:t>grant</a:t>
                      </a:r>
                      <a:endParaRPr lang="en-GB" sz="1600" dirty="0">
                        <a:solidFill>
                          <a:schemeClr val="accent5">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err="1" smtClean="0">
                          <a:solidFill>
                            <a:schemeClr val="accent5">
                              <a:lumMod val="25000"/>
                            </a:schemeClr>
                          </a:solidFill>
                        </a:rPr>
                        <a:t>Dec</a:t>
                      </a:r>
                      <a:r>
                        <a:rPr lang="fr-BE" sz="1600" baseline="0" dirty="0" err="1" smtClean="0">
                          <a:solidFill>
                            <a:schemeClr val="accent5">
                              <a:lumMod val="25000"/>
                            </a:schemeClr>
                          </a:solidFill>
                        </a:rPr>
                        <a:t>ision</a:t>
                      </a:r>
                      <a:endParaRPr lang="en-GB" sz="1600" dirty="0">
                        <a:solidFill>
                          <a:schemeClr val="accent5">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r>
                        <a:rPr lang="fr-BE" sz="1600" dirty="0" smtClean="0">
                          <a:solidFill>
                            <a:srgbClr val="0F5494"/>
                          </a:solidFill>
                        </a:rPr>
                        <a:t>Max </a:t>
                      </a:r>
                      <a:r>
                        <a:rPr lang="fr-BE" sz="1600" dirty="0" err="1" smtClean="0">
                          <a:solidFill>
                            <a:srgbClr val="0F5494"/>
                          </a:solidFill>
                        </a:rPr>
                        <a:t>ceiling</a:t>
                      </a:r>
                      <a:r>
                        <a:rPr lang="fr-BE" sz="1600" dirty="0" smtClean="0">
                          <a:solidFill>
                            <a:srgbClr val="0F5494"/>
                          </a:solidFill>
                        </a:rPr>
                        <a:t>:</a:t>
                      </a:r>
                      <a:r>
                        <a:rPr lang="fr-BE" sz="1600" baseline="0" dirty="0" smtClean="0">
                          <a:solidFill>
                            <a:srgbClr val="0F5494"/>
                          </a:solidFill>
                        </a:rPr>
                        <a:t> 40%</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30%</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+20%</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36%</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err="1" smtClean="0">
                          <a:solidFill>
                            <a:srgbClr val="0F5494"/>
                          </a:solidFill>
                        </a:rPr>
                        <a:t>Amendment</a:t>
                      </a:r>
                      <a:r>
                        <a:rPr lang="fr-BE" sz="1600" baseline="0" dirty="0" smtClean="0">
                          <a:solidFill>
                            <a:srgbClr val="0F5494"/>
                          </a:solidFill>
                        </a:rPr>
                        <a:t> possible</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35%</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+20%</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42%</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smtClean="0">
                          <a:solidFill>
                            <a:srgbClr val="0F5494"/>
                          </a:solidFill>
                        </a:rPr>
                        <a:t>Not </a:t>
                      </a:r>
                      <a:r>
                        <a:rPr lang="fr-BE" sz="1600" dirty="0" err="1" smtClean="0">
                          <a:solidFill>
                            <a:srgbClr val="0F5494"/>
                          </a:solidFill>
                        </a:rPr>
                        <a:t>allowed</a:t>
                      </a:r>
                      <a:endParaRPr lang="en-GB" sz="1600" dirty="0">
                        <a:solidFill>
                          <a:srgbClr val="0F549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13127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71600" y="1454007"/>
            <a:ext cx="720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altLang="en-US" sz="2400" b="1" cap="small" dirty="0" smtClean="0">
                <a:solidFill>
                  <a:srgbClr val="9A001D"/>
                </a:solidFill>
                <a:effectLst>
                  <a:outerShdw blurRad="38100" dist="38100" dir="2700000" algn="tl">
                    <a:srgbClr val="C0C0C0"/>
                  </a:outerShdw>
                </a:effectLst>
                <a:latin typeface="+mj-lt"/>
                <a:ea typeface="+mj-ea"/>
                <a:cs typeface="+mj-cs"/>
              </a:rPr>
              <a:t>Budget Transfers</a:t>
            </a:r>
            <a:endParaRPr lang="en-GB" sz="2400" b="1" cap="small" dirty="0">
              <a:solidFill>
                <a:srgbClr val="9A001D"/>
              </a:solidFill>
              <a:effectLst>
                <a:outerShdw blurRad="38100" dist="38100" dir="2700000" algn="tl">
                  <a:srgbClr val="C0C0C0"/>
                </a:outerShdw>
              </a:effectLst>
              <a:latin typeface="+mj-lt"/>
              <a:ea typeface="+mj-ea"/>
              <a:cs typeface="+mj-cs"/>
            </a:endParaRPr>
          </a:p>
          <a:p>
            <a:pPr algn="ctr"/>
            <a:r>
              <a:rPr lang="fr-BE" altLang="en-US" sz="2000" b="1" dirty="0" err="1" smtClean="0">
                <a:latin typeface="Arial" pitchFamily="34" charset="0"/>
                <a:cs typeface="Arial" pitchFamily="34" charset="0"/>
              </a:rPr>
              <a:t>Example</a:t>
            </a:r>
            <a:r>
              <a:rPr lang="fr-BE" altLang="en-US" sz="2000" b="1" dirty="0" smtClean="0">
                <a:latin typeface="Arial" pitchFamily="34" charset="0"/>
                <a:cs typeface="Arial" pitchFamily="34" charset="0"/>
              </a:rPr>
              <a:t> 1 – </a:t>
            </a:r>
            <a:r>
              <a:rPr lang="fr-BE" altLang="en-US" sz="2000" b="1" dirty="0" err="1" smtClean="0">
                <a:latin typeface="Arial" pitchFamily="34" charset="0"/>
                <a:cs typeface="Arial" pitchFamily="34" charset="0"/>
              </a:rPr>
              <a:t>amendment</a:t>
            </a:r>
            <a:endParaRPr kumimoji="0" lang="en-GB" altLang="en-US" sz="1800" b="0" i="0" u="none" strike="noStrike" cap="none" normalizeH="0" baseline="0" dirty="0" smtClean="0">
              <a:ln>
                <a:noFill/>
              </a:ln>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6433342"/>
              </p:ext>
            </p:extLst>
          </p:nvPr>
        </p:nvGraphicFramePr>
        <p:xfrm>
          <a:off x="611561" y="2492375"/>
          <a:ext cx="7920879" cy="3600920"/>
        </p:xfrm>
        <a:graphic>
          <a:graphicData uri="http://schemas.openxmlformats.org/drawingml/2006/table">
            <a:tbl>
              <a:tblPr firstRow="1" firstCol="1" bandRow="1">
                <a:tableStyleId>{5C22544A-7EE6-4342-B048-85BDC9FD1C3A}</a:tableStyleId>
              </a:tblPr>
              <a:tblGrid>
                <a:gridCol w="2279060"/>
                <a:gridCol w="1018159"/>
                <a:gridCol w="735228"/>
                <a:gridCol w="936104"/>
                <a:gridCol w="1028026"/>
                <a:gridCol w="1023505"/>
                <a:gridCol w="900797"/>
              </a:tblGrid>
              <a:tr h="716205">
                <a:tc>
                  <a:txBody>
                    <a:bodyPr/>
                    <a:lstStyle/>
                    <a:p>
                      <a:pP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EUR</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BE" sz="1400" b="1" dirty="0" smtClean="0">
                          <a:solidFill>
                            <a:srgbClr val="0F5494"/>
                          </a:solidFill>
                          <a:effectLst/>
                          <a:latin typeface="+mn-lt"/>
                          <a:ea typeface="Calibri"/>
                          <a:cs typeface="Times New Roman"/>
                        </a:rPr>
                        <a:t>%</a:t>
                      </a:r>
                      <a:endParaRPr lang="en-GB" sz="1400" b="1"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Budget transfer</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of budget heading</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result</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of total grant</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dirty="0">
                          <a:solidFill>
                            <a:srgbClr val="0F5494"/>
                          </a:solidFill>
                          <a:effectLst/>
                        </a:rPr>
                        <a:t>I      STAFF COSTS</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40%</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0" dirty="0" smtClean="0">
                          <a:solidFill>
                            <a:srgbClr val="0F5494"/>
                          </a:solidFill>
                          <a:effectLst/>
                        </a:rPr>
                        <a:t>40%</a:t>
                      </a:r>
                      <a:endParaRPr lang="en-GB" sz="900" b="0"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dirty="0">
                          <a:solidFill>
                            <a:srgbClr val="0F5494"/>
                          </a:solidFill>
                          <a:effectLst/>
                        </a:rPr>
                        <a:t>II    TRAVEL COSTS</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150.000</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III   COSTS OF STAY</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17,6%</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-10.000</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16,5%</a:t>
                      </a:r>
                      <a:endParaRPr lang="en-GB" sz="1300" b="0" kern="1200" dirty="0">
                        <a:solidFill>
                          <a:srgbClr val="0F5494"/>
                        </a:solidFill>
                        <a:effectLst/>
                        <a:latin typeface="+mn-lt"/>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IV   EQUIPMENT</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18,8%</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 </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0" dirty="0" smtClean="0">
                          <a:solidFill>
                            <a:srgbClr val="0F5494"/>
                          </a:solidFill>
                          <a:effectLst/>
                        </a:rPr>
                        <a:t>18,8%</a:t>
                      </a:r>
                      <a:endParaRPr lang="en-GB" sz="900" b="0"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6205">
                <a:tc>
                  <a:txBody>
                    <a:bodyPr/>
                    <a:lstStyle/>
                    <a:p>
                      <a:pPr>
                        <a:lnSpc>
                          <a:spcPct val="115000"/>
                        </a:lnSpc>
                        <a:spcAft>
                          <a:spcPts val="0"/>
                        </a:spcAft>
                      </a:pPr>
                      <a:r>
                        <a:rPr lang="en-GB" sz="1300" b="1">
                          <a:solidFill>
                            <a:srgbClr val="0F5494"/>
                          </a:solidFill>
                          <a:effectLst/>
                        </a:rPr>
                        <a:t>V    SUBCONTRACTING</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0" kern="1200" dirty="0" smtClean="0">
                          <a:solidFill>
                            <a:srgbClr val="0F5494"/>
                          </a:solidFill>
                          <a:effectLst/>
                          <a:latin typeface="+mn-lt"/>
                          <a:ea typeface="Calibri"/>
                          <a:cs typeface="Times New Roman"/>
                        </a:rPr>
                        <a:t>5,9%</a:t>
                      </a:r>
                      <a:endParaRPr lang="en-GB" sz="1300" b="0" kern="1200" dirty="0">
                        <a:solidFill>
                          <a:srgbClr val="0F5494"/>
                        </a:solidFill>
                        <a:effectLst/>
                        <a:latin typeface="+mn-lt"/>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+10.000</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chemeClr val="accent1">
                              <a:lumMod val="25000"/>
                            </a:schemeClr>
                          </a:solidFill>
                          <a:effectLst/>
                        </a:rPr>
                        <a:t>+20% of budget heading</a:t>
                      </a:r>
                      <a:endParaRPr lang="en-GB" sz="900" b="1" dirty="0">
                        <a:solidFill>
                          <a:schemeClr val="accent1">
                            <a:lumMod val="25000"/>
                          </a:schemeClr>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1" kern="1200" dirty="0" smtClean="0">
                          <a:solidFill>
                            <a:srgbClr val="0F5494"/>
                          </a:solidFill>
                          <a:effectLst/>
                          <a:latin typeface="+mn-lt"/>
                          <a:ea typeface="+mn-ea"/>
                          <a:cs typeface="+mn-cs"/>
                        </a:rPr>
                        <a:t>7,1%</a:t>
                      </a:r>
                      <a:endParaRPr lang="en-GB" sz="1300" b="1" kern="1200" dirty="0">
                        <a:solidFill>
                          <a:srgbClr val="0F5494"/>
                        </a:solidFill>
                        <a:effectLst/>
                        <a:latin typeface="+mn-lt"/>
                        <a:ea typeface="+mn-ea"/>
                        <a:cs typeface="+mn-cs"/>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470">
                <a:tc>
                  <a:txBody>
                    <a:bodyPr/>
                    <a:lstStyle/>
                    <a:p>
                      <a:pPr>
                        <a:lnSpc>
                          <a:spcPct val="115000"/>
                        </a:lnSpc>
                        <a:spcAft>
                          <a:spcPts val="0"/>
                        </a:spcAft>
                      </a:pPr>
                      <a:r>
                        <a:rPr lang="en-GB" sz="1300" b="1" dirty="0">
                          <a:solidFill>
                            <a:srgbClr val="0F5494"/>
                          </a:solidFill>
                          <a:effectLst/>
                        </a:rPr>
                        <a:t>TOTAL GRANT </a:t>
                      </a:r>
                      <a:r>
                        <a:rPr lang="en-GB" sz="1300" b="1" dirty="0" smtClean="0">
                          <a:solidFill>
                            <a:srgbClr val="0F5494"/>
                          </a:solidFill>
                          <a:effectLst/>
                        </a:rPr>
                        <a:t/>
                      </a:r>
                      <a:br>
                        <a:rPr lang="en-GB" sz="1300" b="1" dirty="0" smtClean="0">
                          <a:solidFill>
                            <a:srgbClr val="0F5494"/>
                          </a:solidFill>
                          <a:effectLst/>
                        </a:rPr>
                      </a:br>
                      <a:r>
                        <a:rPr lang="en-GB" sz="1300" b="1" dirty="0" smtClean="0">
                          <a:solidFill>
                            <a:srgbClr val="0F5494"/>
                          </a:solidFill>
                          <a:effectLst/>
                        </a:rPr>
                        <a:t>(</a:t>
                      </a:r>
                      <a:r>
                        <a:rPr lang="en-GB" sz="1300" b="1" dirty="0">
                          <a:solidFill>
                            <a:srgbClr val="0F5494"/>
                          </a:solidFill>
                          <a:effectLst/>
                        </a:rPr>
                        <a:t>total I-V)</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9</a:t>
            </a:fld>
            <a:endParaRPr lang="en-GB" altLang="en-US"/>
          </a:p>
        </p:txBody>
      </p:sp>
    </p:spTree>
    <p:extLst>
      <p:ext uri="{BB962C8B-B14F-4D97-AF65-F5344CB8AC3E}">
        <p14:creationId xmlns:p14="http://schemas.microsoft.com/office/powerpoint/2010/main" val="3579248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8751</TotalTime>
  <Words>2566</Words>
  <Application>Microsoft Office PowerPoint</Application>
  <PresentationFormat>On-screen Show (4:3)</PresentationFormat>
  <Paragraphs>1083</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vt:lpstr>
      <vt:lpstr>PowerPoint Presentation</vt:lpstr>
      <vt:lpstr>Regulatory Framework</vt:lpstr>
      <vt:lpstr>PowerPoint Presentation</vt:lpstr>
      <vt:lpstr>PowerPoint Presentation</vt:lpstr>
      <vt:lpstr>PowerPoint Presentation</vt:lpstr>
      <vt:lpstr> Funding rule  &amp; Financing approach </vt:lpstr>
      <vt:lpstr>PowerPoint Presentation</vt:lpstr>
      <vt:lpstr>Budget Transfers (between budget headings)  </vt:lpstr>
      <vt:lpstr>PowerPoint Presentation</vt:lpstr>
      <vt:lpstr>PowerPoint Presentation</vt:lpstr>
      <vt:lpstr> </vt:lpstr>
      <vt:lpstr>      </vt:lpstr>
      <vt:lpstr>PowerPoint Presentation</vt:lpstr>
      <vt:lpstr>PowerPoint Presentation</vt:lpstr>
      <vt:lpstr>    Actual costs - Definition    </vt:lpstr>
      <vt:lpstr> VAT (Art. II.19.4 GA)</vt:lpstr>
      <vt:lpstr>Exchange rate (Art. I.10.2 GA)</vt:lpstr>
      <vt:lpstr>Procurement of goods/services</vt:lpstr>
      <vt:lpstr>   Equipment   </vt:lpstr>
      <vt:lpstr>    Subcontracting    </vt:lpstr>
      <vt:lpstr>Supporting documents</vt:lpstr>
      <vt:lpstr>PowerPoint Presentation</vt:lpstr>
      <vt:lpstr>PowerPoint Presentation</vt:lpstr>
      <vt:lpstr>PowerPoint Presentation</vt:lpstr>
      <vt:lpstr> Unit cost - Definition </vt:lpstr>
      <vt:lpstr>PowerPoint Presentation</vt:lpstr>
      <vt:lpstr>PowerPoint Presentation</vt:lpstr>
      <vt:lpstr>PowerPoint Presentation</vt:lpstr>
      <vt:lpstr>     Staff Costs   </vt:lpstr>
      <vt:lpstr>     Staff Costs    </vt:lpstr>
      <vt:lpstr>     Staff costs - Exceptions     </vt:lpstr>
      <vt:lpstr>Supporting documents</vt:lpstr>
      <vt:lpstr>         Travel costs and Costs of Stay   </vt:lpstr>
      <vt:lpstr>     Travel costs: specific rules  </vt:lpstr>
      <vt:lpstr>    Travel costs: specific rules examples  </vt:lpstr>
      <vt:lpstr>TRAVEL COSTS 4 meetings, 25 participants each, destination 2500 km =360 €</vt:lpstr>
      <vt:lpstr>             Costs of stay: specific rules   </vt:lpstr>
      <vt:lpstr>  Cost of stay: specific rules examples   </vt:lpstr>
      <vt:lpstr>Supporting documents</vt:lpstr>
      <vt:lpstr>PowerPoint Presentation</vt:lpstr>
      <vt:lpstr>PowerPoint Presentation</vt:lpstr>
      <vt:lpstr>PowerPoint Presentation</vt:lpstr>
      <vt:lpstr>PowerPoint Presentation</vt:lpstr>
      <vt:lpstr>PowerPoint Presentation</vt:lpstr>
      <vt:lpstr>How to report &amp; Monitor the consumption of your grant</vt:lpstr>
      <vt:lpstr>6) Calculation of the Final Grant</vt:lpstr>
      <vt:lpstr>PowerPoint Presentation</vt:lpstr>
      <vt:lpstr>examples (1 of 2)</vt:lpstr>
      <vt:lpstr>examples (2 of 2)</vt:lpstr>
      <vt:lpstr>7) Checks &amp; Audits (Art. II.27)  </vt:lpstr>
      <vt:lpstr>Final messages </vt:lpstr>
      <vt:lpstr>  QUESTION NOT ANSWERED? Please contact the E+CBHE team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saiallu</dc:creator>
  <cp:lastModifiedBy>encisbe</cp:lastModifiedBy>
  <cp:revision>1072</cp:revision>
  <cp:lastPrinted>2018-01-24T16:40:58Z</cp:lastPrinted>
  <dcterms:created xsi:type="dcterms:W3CDTF">2015-11-26T07:45:18Z</dcterms:created>
  <dcterms:modified xsi:type="dcterms:W3CDTF">2018-01-26T08:58:47Z</dcterms:modified>
</cp:coreProperties>
</file>