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5" r:id="rId1"/>
    <p:sldMasterId id="2147483949" r:id="rId2"/>
    <p:sldMasterId id="2147483961" r:id="rId3"/>
    <p:sldMasterId id="2147483974" r:id="rId4"/>
    <p:sldMasterId id="2147483986" r:id="rId5"/>
  </p:sldMasterIdLst>
  <p:notesMasterIdLst>
    <p:notesMasterId r:id="rId19"/>
  </p:notesMasterIdLst>
  <p:handoutMasterIdLst>
    <p:handoutMasterId r:id="rId20"/>
  </p:handoutMasterIdLst>
  <p:sldIdLst>
    <p:sldId id="460" r:id="rId6"/>
    <p:sldId id="610" r:id="rId7"/>
    <p:sldId id="629" r:id="rId8"/>
    <p:sldId id="631" r:id="rId9"/>
    <p:sldId id="641" r:id="rId10"/>
    <p:sldId id="642" r:id="rId11"/>
    <p:sldId id="644" r:id="rId12"/>
    <p:sldId id="645" r:id="rId13"/>
    <p:sldId id="646" r:id="rId14"/>
    <p:sldId id="647" r:id="rId15"/>
    <p:sldId id="639" r:id="rId16"/>
    <p:sldId id="640" r:id="rId17"/>
    <p:sldId id="596" r:id="rId18"/>
  </p:sldIdLst>
  <p:sldSz cx="9144000" cy="6858000" type="screen4x3"/>
  <p:notesSz cx="68834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CC6600"/>
    <a:srgbClr val="FF9933"/>
    <a:srgbClr val="FFCC00"/>
    <a:srgbClr val="990033"/>
    <a:srgbClr val="FFCC66"/>
    <a:srgbClr val="FF6600"/>
    <a:srgbClr val="FFCC99"/>
    <a:srgbClr val="DBDBDB"/>
    <a:srgbClr val="D6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2539" autoAdjust="0"/>
  </p:normalViewPr>
  <p:slideViewPr>
    <p:cSldViewPr>
      <p:cViewPr>
        <p:scale>
          <a:sx n="83" d="100"/>
          <a:sy n="83" d="100"/>
        </p:scale>
        <p:origin x="-2424" y="-630"/>
      </p:cViewPr>
      <p:guideLst>
        <p:guide orient="horz" pos="2160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360"/>
    </p:cViewPr>
  </p:sorterViewPr>
  <p:notesViewPr>
    <p:cSldViewPr>
      <p:cViewPr varScale="1">
        <p:scale>
          <a:sx n="78" d="100"/>
          <a:sy n="78" d="100"/>
        </p:scale>
        <p:origin x="-2088" y="-90"/>
      </p:cViewPr>
      <p:guideLst>
        <p:guide orient="horz" pos="3120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PowerPoint]Sheet2'!$A$22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3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3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3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gradFill rotWithShape="1">
                  <a:gsLst>
                    <a:gs pos="0">
                      <a:schemeClr val="accent3">
                        <a:tint val="50000"/>
                        <a:satMod val="300000"/>
                      </a:schemeClr>
                    </a:gs>
                    <a:gs pos="35000">
                      <a:schemeClr val="accent3">
                        <a:tint val="37000"/>
                        <a:satMod val="300000"/>
                      </a:schemeClr>
                    </a:gs>
                    <a:gs pos="100000">
                      <a:schemeClr val="accent3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3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PowerPoint]Sheet2'!$B$21:$K$21</c:f>
              <c:strCache>
                <c:ptCount val="10"/>
                <c:pt idx="0">
                  <c:v>1 Western Balkans</c:v>
                </c:pt>
                <c:pt idx="1">
                  <c:v>2 Eastern Partnership</c:v>
                </c:pt>
                <c:pt idx="2">
                  <c:v>3 South Med</c:v>
                </c:pt>
                <c:pt idx="3">
                  <c:v>4 Russia</c:v>
                </c:pt>
                <c:pt idx="4">
                  <c:v>6 Asia</c:v>
                </c:pt>
                <c:pt idx="5">
                  <c:v>7 Central Asia</c:v>
                </c:pt>
                <c:pt idx="6">
                  <c:v>8 Latin America</c:v>
                </c:pt>
                <c:pt idx="7">
                  <c:v>9 Iran, Iraq, Yemen</c:v>
                </c:pt>
                <c:pt idx="8">
                  <c:v>10 South Africa</c:v>
                </c:pt>
                <c:pt idx="9">
                  <c:v>11 ACP</c:v>
                </c:pt>
              </c:strCache>
            </c:strRef>
          </c:cat>
          <c:val>
            <c:numRef>
              <c:f>'[Chart in Microsoft PowerPoint]Sheet2'!$B$22:$K$22</c:f>
              <c:numCache>
                <c:formatCode>General</c:formatCode>
                <c:ptCount val="10"/>
                <c:pt idx="0">
                  <c:v>135</c:v>
                </c:pt>
                <c:pt idx="1">
                  <c:v>242</c:v>
                </c:pt>
                <c:pt idx="2">
                  <c:v>196</c:v>
                </c:pt>
                <c:pt idx="3">
                  <c:v>108</c:v>
                </c:pt>
                <c:pt idx="4">
                  <c:v>120</c:v>
                </c:pt>
                <c:pt idx="5">
                  <c:v>121</c:v>
                </c:pt>
                <c:pt idx="6">
                  <c:v>98</c:v>
                </c:pt>
                <c:pt idx="7">
                  <c:v>12</c:v>
                </c:pt>
                <c:pt idx="8">
                  <c:v>12</c:v>
                </c:pt>
                <c:pt idx="9">
                  <c:v>50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PowerPoint]Sheet2'!$A$23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PowerPoint]Sheet2'!$B$21:$K$21</c:f>
              <c:strCache>
                <c:ptCount val="10"/>
                <c:pt idx="0">
                  <c:v>1 Western Balkans</c:v>
                </c:pt>
                <c:pt idx="1">
                  <c:v>2 Eastern Partnership</c:v>
                </c:pt>
                <c:pt idx="2">
                  <c:v>3 South Med</c:v>
                </c:pt>
                <c:pt idx="3">
                  <c:v>4 Russia</c:v>
                </c:pt>
                <c:pt idx="4">
                  <c:v>6 Asia</c:v>
                </c:pt>
                <c:pt idx="5">
                  <c:v>7 Central Asia</c:v>
                </c:pt>
                <c:pt idx="6">
                  <c:v>8 Latin America</c:v>
                </c:pt>
                <c:pt idx="7">
                  <c:v>9 Iran, Iraq, Yemen</c:v>
                </c:pt>
                <c:pt idx="8">
                  <c:v>10 South Africa</c:v>
                </c:pt>
                <c:pt idx="9">
                  <c:v>11 ACP</c:v>
                </c:pt>
              </c:strCache>
            </c:strRef>
          </c:cat>
          <c:val>
            <c:numRef>
              <c:f>'[Chart in Microsoft PowerPoint]Sheet2'!$B$23:$K$23</c:f>
              <c:numCache>
                <c:formatCode>General</c:formatCode>
                <c:ptCount val="10"/>
                <c:pt idx="0">
                  <c:v>109</c:v>
                </c:pt>
                <c:pt idx="1">
                  <c:v>238</c:v>
                </c:pt>
                <c:pt idx="2">
                  <c:v>169</c:v>
                </c:pt>
                <c:pt idx="3">
                  <c:v>78</c:v>
                </c:pt>
                <c:pt idx="4">
                  <c:v>78</c:v>
                </c:pt>
                <c:pt idx="5">
                  <c:v>101</c:v>
                </c:pt>
                <c:pt idx="6">
                  <c:v>78</c:v>
                </c:pt>
                <c:pt idx="7">
                  <c:v>8</c:v>
                </c:pt>
                <c:pt idx="8">
                  <c:v>14</c:v>
                </c:pt>
                <c:pt idx="9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40416"/>
        <c:axId val="32941952"/>
      </c:barChart>
      <c:catAx>
        <c:axId val="32940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32941952"/>
        <c:crosses val="autoZero"/>
        <c:auto val="1"/>
        <c:lblAlgn val="ctr"/>
        <c:lblOffset val="100"/>
        <c:noMultiLvlLbl val="0"/>
      </c:catAx>
      <c:valAx>
        <c:axId val="3294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329404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2 in Microsoft PowerPoint]Sheet2'!$B$31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257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2"/>
              <c:spPr>
                <a:solidFill>
                  <a:schemeClr val="accent2"/>
                </a:solidFill>
                <a:ln w="19050" cap="flat" cmpd="sng" algn="ctr">
                  <a:solidFill>
                    <a:schemeClr val="accent2">
                      <a:shade val="50000"/>
                    </a:schemeClr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2 in Microsoft PowerPoint]Sheet2'!$A$32:$A$36</c:f>
              <c:strCache>
                <c:ptCount val="5"/>
                <c:pt idx="0">
                  <c:v>Received applications</c:v>
                </c:pt>
                <c:pt idx="1">
                  <c:v>Eligible applications</c:v>
                </c:pt>
                <c:pt idx="2">
                  <c:v>Above 60 pts threshold</c:v>
                </c:pt>
                <c:pt idx="3">
                  <c:v>Consultation</c:v>
                </c:pt>
                <c:pt idx="4">
                  <c:v>Selected for funding</c:v>
                </c:pt>
              </c:strCache>
            </c:strRef>
          </c:cat>
          <c:val>
            <c:numRef>
              <c:f>'[Chart 2 in Microsoft PowerPoint]Sheet2'!$B$32:$B$36</c:f>
              <c:numCache>
                <c:formatCode>General</c:formatCode>
                <c:ptCount val="5"/>
                <c:pt idx="0">
                  <c:v>833</c:v>
                </c:pt>
                <c:pt idx="1">
                  <c:v>756</c:v>
                </c:pt>
                <c:pt idx="2">
                  <c:v>609</c:v>
                </c:pt>
                <c:pt idx="3">
                  <c:v>295</c:v>
                </c:pt>
                <c:pt idx="4">
                  <c:v>149</c:v>
                </c:pt>
              </c:numCache>
            </c:numRef>
          </c:val>
        </c:ser>
        <c:ser>
          <c:idx val="1"/>
          <c:order val="1"/>
          <c:tx>
            <c:strRef>
              <c:f>'[Chart 2 in Microsoft PowerPoint]Sheet2'!$C$31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2 in Microsoft PowerPoint]Sheet2'!$A$32:$A$36</c:f>
              <c:strCache>
                <c:ptCount val="5"/>
                <c:pt idx="0">
                  <c:v>Received applications</c:v>
                </c:pt>
                <c:pt idx="1">
                  <c:v>Eligible applications</c:v>
                </c:pt>
                <c:pt idx="2">
                  <c:v>Above 60 pts threshold</c:v>
                </c:pt>
                <c:pt idx="3">
                  <c:v>Consultation</c:v>
                </c:pt>
                <c:pt idx="4">
                  <c:v>Selected for funding</c:v>
                </c:pt>
              </c:strCache>
            </c:strRef>
          </c:cat>
          <c:val>
            <c:numRef>
              <c:f>'[Chart 2 in Microsoft PowerPoint]Sheet2'!$C$32:$C$36</c:f>
              <c:numCache>
                <c:formatCode>General</c:formatCode>
                <c:ptCount val="5"/>
                <c:pt idx="0">
                  <c:v>736</c:v>
                </c:pt>
                <c:pt idx="1">
                  <c:v>653</c:v>
                </c:pt>
                <c:pt idx="2">
                  <c:v>518</c:v>
                </c:pt>
                <c:pt idx="3">
                  <c:v>287</c:v>
                </c:pt>
                <c:pt idx="4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4064"/>
        <c:axId val="6918144"/>
      </c:barChart>
      <c:catAx>
        <c:axId val="6904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6918144"/>
        <c:crosses val="autoZero"/>
        <c:auto val="1"/>
        <c:lblAlgn val="ctr"/>
        <c:lblOffset val="100"/>
        <c:noMultiLvlLbl val="0"/>
      </c:catAx>
      <c:valAx>
        <c:axId val="691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en-US"/>
          </a:p>
        </c:txPr>
        <c:crossAx val="69040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25"/>
          <c:dPt>
            <c:idx val="3"/>
            <c:bubble3D val="0"/>
            <c:spPr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3.8674033149171269E-2"/>
                  <c:y val="-0.18588025022341373"/>
                </c:manualLayout>
              </c:layout>
              <c:spPr>
                <a:solidFill>
                  <a:schemeClr val="lt1"/>
                </a:solidFill>
                <a:ln w="19050" cap="flat" cmpd="sng" algn="ctr">
                  <a:solidFill>
                    <a:schemeClr val="accent5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7.18232044198895E-2"/>
                  <c:y val="0.10723860589812333"/>
                </c:manualLayout>
              </c:layout>
              <c:spPr>
                <a:solidFill>
                  <a:schemeClr val="lt1"/>
                </a:solidFill>
                <a:ln w="19050" cap="flat" cmpd="sng" algn="ctr">
                  <a:solidFill>
                    <a:schemeClr val="accent2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7.550644567219153E-2"/>
                  <c:y val="7.149240393208156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6.6298342541436475E-2"/>
                  <c:y val="-9.294012511170692E-2"/>
                </c:manualLayout>
              </c:layout>
              <c:spPr>
                <a:solidFill>
                  <a:schemeClr val="lt1"/>
                </a:solidFill>
                <a:ln w="19050" cap="flat" cmpd="sng" algn="ctr">
                  <a:solidFill>
                    <a:schemeClr val="accent4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1.841620626151013E-2"/>
                  <c:y val="-0.1286863270777479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pPr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Sheet1!$A$1:$A$5</c:f>
              <c:strCache>
                <c:ptCount val="5"/>
                <c:pt idx="0">
                  <c:v>JP Curriculum development</c:v>
                </c:pt>
                <c:pt idx="1">
                  <c:v>JP Modernisation of governance, management and functioning of HEIs</c:v>
                </c:pt>
                <c:pt idx="2">
                  <c:v>SP Modernisation of policies, governance and management of higher education systems</c:v>
                </c:pt>
                <c:pt idx="3">
                  <c:v>JP Strengthening of relations between HEIs and the wider economic and social environment</c:v>
                </c:pt>
                <c:pt idx="4">
                  <c:v>SP Strengthening of relations between higher education systems and the wider economic and social environment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66</c:v>
                </c:pt>
                <c:pt idx="1">
                  <c:v>33</c:v>
                </c:pt>
                <c:pt idx="2">
                  <c:v>9</c:v>
                </c:pt>
                <c:pt idx="3">
                  <c:v>35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247690723742405"/>
          <c:y val="0"/>
          <c:w val="0.43752309276257595"/>
          <c:h val="1"/>
        </c:manualLayout>
      </c:layout>
      <c:overlay val="0"/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849552071694917"/>
          <c:w val="1"/>
          <c:h val="0.60610928842228051"/>
        </c:manualLayout>
      </c:layout>
      <c:pie3DChart>
        <c:varyColors val="1"/>
        <c:ser>
          <c:idx val="0"/>
          <c:order val="0"/>
          <c:explosion val="22"/>
          <c:dLbls>
            <c:dLbl>
              <c:idx val="0"/>
              <c:layout>
                <c:manualLayout>
                  <c:x val="-5.4314498466929477E-2"/>
                  <c:y val="-4.1892405788031967E-2"/>
                </c:manualLayout>
              </c:layout>
              <c:spPr>
                <a:solidFill>
                  <a:schemeClr val="accent3"/>
                </a:solidFill>
                <a:ln w="47625" cap="flat" cmpd="dbl" algn="ctr">
                  <a:solidFill>
                    <a:schemeClr val="l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68539792837576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802014892685065E-2"/>
                  <c:y val="1.49615734957257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306176084099871E-2"/>
                  <c:y val="5.9846293982902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/>
                </a:solidFill>
                <a:ln w="19050" cap="flat" cmpd="sng" algn="ctr">
                  <a:solidFill>
                    <a:schemeClr val="accent5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281208935611037E-2"/>
                  <c:y val="2.0945967278685342E-2"/>
                </c:manualLayout>
              </c:layout>
              <c:spPr>
                <a:solidFill>
                  <a:schemeClr val="accent3"/>
                </a:solidFill>
                <a:ln w="47625" cap="flat" cmpd="dbl" algn="ctr">
                  <a:solidFill>
                    <a:schemeClr val="l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337275514673674"/>
                  <c:y val="0.10473101447007992"/>
                </c:manualLayout>
              </c:layout>
              <c:spPr>
                <a:solidFill>
                  <a:schemeClr val="accent3"/>
                </a:solidFill>
                <a:ln w="47625" cap="flat" cmpd="dbl" algn="ctr">
                  <a:solidFill>
                    <a:schemeClr val="l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6793692509855452E-2"/>
                  <c:y val="5.6853979283757669E-2"/>
                </c:manualLayout>
              </c:layout>
              <c:spPr>
                <a:solidFill>
                  <a:schemeClr val="accent3"/>
                </a:solidFill>
                <a:ln w="47625" cap="flat" cmpd="dbl" algn="ctr">
                  <a:solidFill>
                    <a:schemeClr val="l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793692509855452E-2"/>
                  <c:y val="1.795388819487084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Humanities 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1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132295880886111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(ICTs; </a:t>
                    </a:r>
                    <a:r>
                      <a:rPr lang="en-US" dirty="0">
                        <a:solidFill>
                          <a:srgbClr val="002060"/>
                        </a:solidFill>
                      </a:rPr>
                      <a:t>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8331143232588695E-2"/>
                  <c:y val="-7.18155527794833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4.18924057880319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7520805957074025E-2"/>
                  <c:y val="-3.5907776389741686E-2"/>
                </c:manualLayout>
              </c:layout>
              <c:spPr>
                <a:solidFill>
                  <a:schemeClr val="accent3"/>
                </a:solidFill>
                <a:ln w="47625" cap="flat" cmpd="dbl" algn="ctr">
                  <a:solidFill>
                    <a:schemeClr val="lt1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7.8843626806833128E-2"/>
                  <c:y val="-5.08693498854673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803328953131844E-2"/>
                  <c:y val="-0.1047310144700799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.13491020586947006"/>
                  <c:y val="-0.143631105558966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Sheet1!$A$27:$A$42</c:f>
              <c:strCache>
                <c:ptCount val="16"/>
                <c:pt idx="0">
                  <c:v>Agriculture, forestry, fisheries and veterinary</c:v>
                </c:pt>
                <c:pt idx="1">
                  <c:v>Architecture and construction</c:v>
                </c:pt>
                <c:pt idx="2">
                  <c:v>Biological and related sciences</c:v>
                </c:pt>
                <c:pt idx="3">
                  <c:v>Business and administration</c:v>
                </c:pt>
                <c:pt idx="4">
                  <c:v>Education</c:v>
                </c:pt>
                <c:pt idx="5">
                  <c:v>Engineering and engineering trades</c:v>
                </c:pt>
                <c:pt idx="6">
                  <c:v>Environmental sciences</c:v>
                </c:pt>
                <c:pt idx="7">
                  <c:v>Health</c:v>
                </c:pt>
                <c:pt idx="8">
                  <c:v>Humanities (except languages)</c:v>
                </c:pt>
                <c:pt idx="9">
                  <c:v>Information and Communication Technologies (ICTs)</c:v>
                </c:pt>
                <c:pt idx="10">
                  <c:v>Languages</c:v>
                </c:pt>
                <c:pt idx="11">
                  <c:v>Law</c:v>
                </c:pt>
                <c:pt idx="12">
                  <c:v>Physical sciences</c:v>
                </c:pt>
                <c:pt idx="13">
                  <c:v>Security services</c:v>
                </c:pt>
                <c:pt idx="14">
                  <c:v>Social and behavioural sciences</c:v>
                </c:pt>
                <c:pt idx="15">
                  <c:v>Transport services</c:v>
                </c:pt>
              </c:strCache>
            </c:strRef>
          </c:cat>
          <c:val>
            <c:numRef>
              <c:f>Sheet1!$B$27:$B$42</c:f>
              <c:numCache>
                <c:formatCode>General</c:formatCode>
                <c:ptCount val="16"/>
                <c:pt idx="0">
                  <c:v>10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16</c:v>
                </c:pt>
                <c:pt idx="6">
                  <c:v>8</c:v>
                </c:pt>
                <c:pt idx="7">
                  <c:v>5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7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1DDBD-86D6-4943-A9A1-0F7076AEF53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C942721-AF93-4DA5-8825-8512E083247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B0F0"/>
          </a:solidFill>
        </a:ln>
      </dgm:spPr>
      <dgm:t>
        <a:bodyPr/>
        <a:lstStyle/>
        <a:p>
          <a:endParaRPr lang="en-GB" sz="1400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CA49B7FB-1AE8-4963-AC1C-2D692A451B9B}" type="parTrans" cxnId="{CB60C33D-50E3-41B9-8C2F-11E3D35064F7}">
      <dgm:prSet/>
      <dgm:spPr/>
      <dgm:t>
        <a:bodyPr/>
        <a:lstStyle/>
        <a:p>
          <a:endParaRPr lang="en-GB"/>
        </a:p>
      </dgm:t>
    </dgm:pt>
    <dgm:pt modelId="{125B6B8B-6AB9-4286-9D15-B1DA128FC63C}" type="sibTrans" cxnId="{CB60C33D-50E3-41B9-8C2F-11E3D35064F7}">
      <dgm:prSet/>
      <dgm:spPr/>
      <dgm:t>
        <a:bodyPr/>
        <a:lstStyle/>
        <a:p>
          <a:endParaRPr lang="en-GB"/>
        </a:p>
      </dgm:t>
    </dgm:pt>
    <dgm:pt modelId="{97B92F4C-A8F6-4139-BA48-BA4CEAB21493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2D5EC1"/>
          </a:solidFill>
        </a:ln>
      </dgm:spPr>
      <dgm:t>
        <a:bodyPr/>
        <a:lstStyle/>
        <a:p>
          <a:r>
            <a:rPr lang="en-GB" sz="14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Counsellors</a:t>
          </a:r>
          <a:endParaRPr lang="en-GB" sz="1400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11168269-5562-47A4-863A-015C5869DAEF}" type="parTrans" cxnId="{33FBCA6A-2505-4A6D-A3BC-C14DDA4F5AE1}">
      <dgm:prSet/>
      <dgm:spPr/>
      <dgm:t>
        <a:bodyPr/>
        <a:lstStyle/>
        <a:p>
          <a:endParaRPr lang="en-GB"/>
        </a:p>
      </dgm:t>
    </dgm:pt>
    <dgm:pt modelId="{53718DE4-018D-4884-BA6E-9CBACCC73111}" type="sibTrans" cxnId="{33FBCA6A-2505-4A6D-A3BC-C14DDA4F5AE1}">
      <dgm:prSet/>
      <dgm:spPr/>
      <dgm:t>
        <a:bodyPr/>
        <a:lstStyle/>
        <a:p>
          <a:endParaRPr lang="en-GB"/>
        </a:p>
      </dgm:t>
    </dgm:pt>
    <dgm:pt modelId="{8DDFA433-AF7D-4E59-A8C8-EA92A90E5470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n-GB" sz="1400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DC7A72EE-826A-4DAA-8F98-649947E7CFAF}" type="parTrans" cxnId="{C3934833-8E3B-4088-9DF5-36046EFA395D}">
      <dgm:prSet/>
      <dgm:spPr/>
      <dgm:t>
        <a:bodyPr/>
        <a:lstStyle/>
        <a:p>
          <a:endParaRPr lang="en-GB"/>
        </a:p>
      </dgm:t>
    </dgm:pt>
    <dgm:pt modelId="{B56FFA13-4596-4010-9D85-4C68753C9D4D}" type="sibTrans" cxnId="{C3934833-8E3B-4088-9DF5-36046EFA395D}">
      <dgm:prSet/>
      <dgm:spPr/>
      <dgm:t>
        <a:bodyPr/>
        <a:lstStyle/>
        <a:p>
          <a:endParaRPr lang="en-GB"/>
        </a:p>
      </dgm:t>
    </dgm:pt>
    <dgm:pt modelId="{2AE0D582-C26B-4377-9249-577844B836C2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n-GB" sz="1400" b="1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D993308-2201-46DE-91B8-2893606B43B2}" type="parTrans" cxnId="{53846B48-52D1-47F9-A213-DABEDD7C4348}">
      <dgm:prSet/>
      <dgm:spPr/>
      <dgm:t>
        <a:bodyPr/>
        <a:lstStyle/>
        <a:p>
          <a:endParaRPr lang="en-GB"/>
        </a:p>
      </dgm:t>
    </dgm:pt>
    <dgm:pt modelId="{5772215E-DF9D-4D31-85A8-88B4D998DF66}" type="sibTrans" cxnId="{53846B48-52D1-47F9-A213-DABEDD7C4348}">
      <dgm:prSet/>
      <dgm:spPr/>
      <dgm:t>
        <a:bodyPr/>
        <a:lstStyle/>
        <a:p>
          <a:endParaRPr lang="en-GB"/>
        </a:p>
      </dgm:t>
    </dgm:pt>
    <dgm:pt modelId="{C481F721-F85F-4881-9B60-F1A21829C024}" type="pres">
      <dgm:prSet presAssocID="{A831DDBD-86D6-4943-A9A1-0F7076AEF53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E278DCC-2403-4989-ABF9-411336B9BF87}" type="pres">
      <dgm:prSet presAssocID="{A831DDBD-86D6-4943-A9A1-0F7076AEF53E}" presName="cycle" presStyleCnt="0"/>
      <dgm:spPr/>
    </dgm:pt>
    <dgm:pt modelId="{AC331973-45FA-4296-BB78-B1CBEDBDDF50}" type="pres">
      <dgm:prSet presAssocID="{A831DDBD-86D6-4943-A9A1-0F7076AEF53E}" presName="centerShape" presStyleCnt="0"/>
      <dgm:spPr/>
    </dgm:pt>
    <dgm:pt modelId="{77AC4D57-19CF-4C01-A95A-96934FE3A544}" type="pres">
      <dgm:prSet presAssocID="{A831DDBD-86D6-4943-A9A1-0F7076AEF53E}" presName="connSite" presStyleLbl="node1" presStyleIdx="0" presStyleCnt="5"/>
      <dgm:spPr/>
    </dgm:pt>
    <dgm:pt modelId="{FB61EA9B-906F-48D0-B9C1-45F305A14768}" type="pres">
      <dgm:prSet presAssocID="{A831DDBD-86D6-4943-A9A1-0F7076AEF53E}" presName="visible" presStyleLbl="node1" presStyleIdx="0" presStyleCnt="5" custScaleX="147607" custScaleY="91827" custLinFactNeighborX="15344" custLinFactNeighborY="1484"/>
      <dgm:spPr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7AEC2010-86D9-40D2-9988-B4168724AE23}" type="pres">
      <dgm:prSet presAssocID="{CA49B7FB-1AE8-4963-AC1C-2D692A451B9B}" presName="Name25" presStyleLbl="parChTrans1D1" presStyleIdx="0" presStyleCnt="4"/>
      <dgm:spPr/>
      <dgm:t>
        <a:bodyPr/>
        <a:lstStyle/>
        <a:p>
          <a:endParaRPr lang="en-GB"/>
        </a:p>
      </dgm:t>
    </dgm:pt>
    <dgm:pt modelId="{69FDC34A-5212-4193-A695-EF5A9C6471A6}" type="pres">
      <dgm:prSet presAssocID="{0C942721-AF93-4DA5-8825-8512E0832479}" presName="node" presStyleCnt="0"/>
      <dgm:spPr/>
    </dgm:pt>
    <dgm:pt modelId="{CB69C1B0-2842-418F-A3A7-A2602E793CB6}" type="pres">
      <dgm:prSet presAssocID="{0C942721-AF93-4DA5-8825-8512E0832479}" presName="parentNode" presStyleLbl="node1" presStyleIdx="1" presStyleCnt="5" custScaleX="199143" custScaleY="156007" custLinFactX="100000" custLinFactNeighborX="114648" custLinFactNeighborY="1398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34584C-496D-4A9A-B021-86E96B5BC1BA}" type="pres">
      <dgm:prSet presAssocID="{0C942721-AF93-4DA5-8825-8512E083247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E29A9D-19AA-48B1-8F6E-56F35403D53E}" type="pres">
      <dgm:prSet presAssocID="{11168269-5562-47A4-863A-015C5869DAEF}" presName="Name25" presStyleLbl="parChTrans1D1" presStyleIdx="1" presStyleCnt="4"/>
      <dgm:spPr/>
      <dgm:t>
        <a:bodyPr/>
        <a:lstStyle/>
        <a:p>
          <a:endParaRPr lang="en-GB"/>
        </a:p>
      </dgm:t>
    </dgm:pt>
    <dgm:pt modelId="{53ABC0BA-108D-4EFF-943B-BCB035DC50C3}" type="pres">
      <dgm:prSet presAssocID="{97B92F4C-A8F6-4139-BA48-BA4CEAB21493}" presName="node" presStyleCnt="0"/>
      <dgm:spPr/>
    </dgm:pt>
    <dgm:pt modelId="{115B22EE-F815-47FF-BB16-FD664E84C300}" type="pres">
      <dgm:prSet presAssocID="{97B92F4C-A8F6-4139-BA48-BA4CEAB21493}" presName="parentNode" presStyleLbl="node1" presStyleIdx="2" presStyleCnt="5" custScaleX="149220" custScaleY="149220" custLinFactX="104905" custLinFactNeighborX="200000" custLinFactNeighborY="4611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E82F69-6A3E-4AF1-8E84-2A84B9EE085C}" type="pres">
      <dgm:prSet presAssocID="{97B92F4C-A8F6-4139-BA48-BA4CEAB2149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1C6060-D4E5-40BC-9FD9-701B659FE7B1}" type="pres">
      <dgm:prSet presAssocID="{DC7A72EE-826A-4DAA-8F98-649947E7CFAF}" presName="Name25" presStyleLbl="parChTrans1D1" presStyleIdx="2" presStyleCnt="4"/>
      <dgm:spPr/>
      <dgm:t>
        <a:bodyPr/>
        <a:lstStyle/>
        <a:p>
          <a:endParaRPr lang="en-GB"/>
        </a:p>
      </dgm:t>
    </dgm:pt>
    <dgm:pt modelId="{AA959FA8-E418-4AA4-A6A4-465E7CC3E89E}" type="pres">
      <dgm:prSet presAssocID="{8DDFA433-AF7D-4E59-A8C8-EA92A90E5470}" presName="node" presStyleCnt="0"/>
      <dgm:spPr/>
    </dgm:pt>
    <dgm:pt modelId="{86025D2D-BA94-493B-AB2F-CA7AA1834FB2}" type="pres">
      <dgm:prSet presAssocID="{8DDFA433-AF7D-4E59-A8C8-EA92A90E5470}" presName="parentNode" presStyleLbl="node1" presStyleIdx="3" presStyleCnt="5" custScaleX="198472" custScaleY="139450" custLinFactX="100000" custLinFactNeighborX="108711" custLinFactNeighborY="6928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D22857-EE78-4A54-A05B-A30A789861DB}" type="pres">
      <dgm:prSet presAssocID="{8DDFA433-AF7D-4E59-A8C8-EA92A90E547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A741C9-72F0-484D-A179-1517AE636882}" type="pres">
      <dgm:prSet presAssocID="{2D993308-2201-46DE-91B8-2893606B43B2}" presName="Name25" presStyleLbl="parChTrans1D1" presStyleIdx="3" presStyleCnt="4"/>
      <dgm:spPr/>
      <dgm:t>
        <a:bodyPr/>
        <a:lstStyle/>
        <a:p>
          <a:endParaRPr lang="en-GB"/>
        </a:p>
      </dgm:t>
    </dgm:pt>
    <dgm:pt modelId="{12E46746-86CB-4CA9-A694-605E176D0015}" type="pres">
      <dgm:prSet presAssocID="{2AE0D582-C26B-4377-9249-577844B836C2}" presName="node" presStyleCnt="0"/>
      <dgm:spPr/>
    </dgm:pt>
    <dgm:pt modelId="{47DC1E2A-E759-4840-96F8-924ECB2F032B}" type="pres">
      <dgm:prSet presAssocID="{2AE0D582-C26B-4377-9249-577844B836C2}" presName="parentNode" presStyleLbl="node1" presStyleIdx="4" presStyleCnt="5" custScaleX="118799" custScaleY="86680" custLinFactNeighborX="55772" custLinFactNeighborY="-5870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6EDC87-0EFA-4425-A3B0-89910B658961}" type="pres">
      <dgm:prSet presAssocID="{2AE0D582-C26B-4377-9249-577844B836C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62291F2-935E-42F8-89E8-E63F85C01807}" type="presOf" srcId="{CA49B7FB-1AE8-4963-AC1C-2D692A451B9B}" destId="{7AEC2010-86D9-40D2-9988-B4168724AE23}" srcOrd="0" destOrd="0" presId="urn:microsoft.com/office/officeart/2005/8/layout/radial2"/>
    <dgm:cxn modelId="{804D9080-C34C-4F5D-B76C-85E78008A1BB}" type="presOf" srcId="{A831DDBD-86D6-4943-A9A1-0F7076AEF53E}" destId="{C481F721-F85F-4881-9B60-F1A21829C024}" srcOrd="0" destOrd="0" presId="urn:microsoft.com/office/officeart/2005/8/layout/radial2"/>
    <dgm:cxn modelId="{4FF9ABDC-76C9-4CC4-A65F-D18A4EE1BB25}" type="presOf" srcId="{97B92F4C-A8F6-4139-BA48-BA4CEAB21493}" destId="{115B22EE-F815-47FF-BB16-FD664E84C300}" srcOrd="0" destOrd="0" presId="urn:microsoft.com/office/officeart/2005/8/layout/radial2"/>
    <dgm:cxn modelId="{29DEA52B-94BE-44F0-9788-27916EE69A38}" type="presOf" srcId="{2AE0D582-C26B-4377-9249-577844B836C2}" destId="{47DC1E2A-E759-4840-96F8-924ECB2F032B}" srcOrd="0" destOrd="0" presId="urn:microsoft.com/office/officeart/2005/8/layout/radial2"/>
    <dgm:cxn modelId="{C3934833-8E3B-4088-9DF5-36046EFA395D}" srcId="{A831DDBD-86D6-4943-A9A1-0F7076AEF53E}" destId="{8DDFA433-AF7D-4E59-A8C8-EA92A90E5470}" srcOrd="2" destOrd="0" parTransId="{DC7A72EE-826A-4DAA-8F98-649947E7CFAF}" sibTransId="{B56FFA13-4596-4010-9D85-4C68753C9D4D}"/>
    <dgm:cxn modelId="{A115ECFB-0A56-463E-B455-6010C7F0FC49}" type="presOf" srcId="{2D993308-2201-46DE-91B8-2893606B43B2}" destId="{72A741C9-72F0-484D-A179-1517AE636882}" srcOrd="0" destOrd="0" presId="urn:microsoft.com/office/officeart/2005/8/layout/radial2"/>
    <dgm:cxn modelId="{53846B48-52D1-47F9-A213-DABEDD7C4348}" srcId="{A831DDBD-86D6-4943-A9A1-0F7076AEF53E}" destId="{2AE0D582-C26B-4377-9249-577844B836C2}" srcOrd="3" destOrd="0" parTransId="{2D993308-2201-46DE-91B8-2893606B43B2}" sibTransId="{5772215E-DF9D-4D31-85A8-88B4D998DF66}"/>
    <dgm:cxn modelId="{5E962C4F-E431-4E34-9A2C-5CE13EEE0786}" type="presOf" srcId="{0C942721-AF93-4DA5-8825-8512E0832479}" destId="{CB69C1B0-2842-418F-A3A7-A2602E793CB6}" srcOrd="0" destOrd="0" presId="urn:microsoft.com/office/officeart/2005/8/layout/radial2"/>
    <dgm:cxn modelId="{CB60C33D-50E3-41B9-8C2F-11E3D35064F7}" srcId="{A831DDBD-86D6-4943-A9A1-0F7076AEF53E}" destId="{0C942721-AF93-4DA5-8825-8512E0832479}" srcOrd="0" destOrd="0" parTransId="{CA49B7FB-1AE8-4963-AC1C-2D692A451B9B}" sibTransId="{125B6B8B-6AB9-4286-9D15-B1DA128FC63C}"/>
    <dgm:cxn modelId="{6BEE7410-DE57-4B20-A11E-35A262F0EDDA}" type="presOf" srcId="{11168269-5562-47A4-863A-015C5869DAEF}" destId="{FEE29A9D-19AA-48B1-8F6E-56F35403D53E}" srcOrd="0" destOrd="0" presId="urn:microsoft.com/office/officeart/2005/8/layout/radial2"/>
    <dgm:cxn modelId="{9CCC054D-B725-4712-8C05-45FABCF9FFB5}" type="presOf" srcId="{DC7A72EE-826A-4DAA-8F98-649947E7CFAF}" destId="{D71C6060-D4E5-40BC-9FD9-701B659FE7B1}" srcOrd="0" destOrd="0" presId="urn:microsoft.com/office/officeart/2005/8/layout/radial2"/>
    <dgm:cxn modelId="{33FBCA6A-2505-4A6D-A3BC-C14DDA4F5AE1}" srcId="{A831DDBD-86D6-4943-A9A1-0F7076AEF53E}" destId="{97B92F4C-A8F6-4139-BA48-BA4CEAB21493}" srcOrd="1" destOrd="0" parTransId="{11168269-5562-47A4-863A-015C5869DAEF}" sibTransId="{53718DE4-018D-4884-BA6E-9CBACCC73111}"/>
    <dgm:cxn modelId="{3B88CBA5-928C-4749-8D7E-0CDD9E4FD2E3}" type="presOf" srcId="{8DDFA433-AF7D-4E59-A8C8-EA92A90E5470}" destId="{86025D2D-BA94-493B-AB2F-CA7AA1834FB2}" srcOrd="0" destOrd="0" presId="urn:microsoft.com/office/officeart/2005/8/layout/radial2"/>
    <dgm:cxn modelId="{0888D9AC-30EA-420D-AFD0-1464705BB631}" type="presParOf" srcId="{C481F721-F85F-4881-9B60-F1A21829C024}" destId="{6E278DCC-2403-4989-ABF9-411336B9BF87}" srcOrd="0" destOrd="0" presId="urn:microsoft.com/office/officeart/2005/8/layout/radial2"/>
    <dgm:cxn modelId="{C3D2C6D7-2DF9-43C3-88CE-6A7BE6BC463F}" type="presParOf" srcId="{6E278DCC-2403-4989-ABF9-411336B9BF87}" destId="{AC331973-45FA-4296-BB78-B1CBEDBDDF50}" srcOrd="0" destOrd="0" presId="urn:microsoft.com/office/officeart/2005/8/layout/radial2"/>
    <dgm:cxn modelId="{91F759CC-C01F-4CF7-8EDB-282BD8B3B002}" type="presParOf" srcId="{AC331973-45FA-4296-BB78-B1CBEDBDDF50}" destId="{77AC4D57-19CF-4C01-A95A-96934FE3A544}" srcOrd="0" destOrd="0" presId="urn:microsoft.com/office/officeart/2005/8/layout/radial2"/>
    <dgm:cxn modelId="{E0D78123-4D4C-4032-A820-22DDC1BBA200}" type="presParOf" srcId="{AC331973-45FA-4296-BB78-B1CBEDBDDF50}" destId="{FB61EA9B-906F-48D0-B9C1-45F305A14768}" srcOrd="1" destOrd="0" presId="urn:microsoft.com/office/officeart/2005/8/layout/radial2"/>
    <dgm:cxn modelId="{88BA0453-43F0-4390-A6C7-7F0CC90523EB}" type="presParOf" srcId="{6E278DCC-2403-4989-ABF9-411336B9BF87}" destId="{7AEC2010-86D9-40D2-9988-B4168724AE23}" srcOrd="1" destOrd="0" presId="urn:microsoft.com/office/officeart/2005/8/layout/radial2"/>
    <dgm:cxn modelId="{331F6599-4ADF-40B4-B396-89E2D845EC79}" type="presParOf" srcId="{6E278DCC-2403-4989-ABF9-411336B9BF87}" destId="{69FDC34A-5212-4193-A695-EF5A9C6471A6}" srcOrd="2" destOrd="0" presId="urn:microsoft.com/office/officeart/2005/8/layout/radial2"/>
    <dgm:cxn modelId="{A568FCCF-B743-4CAC-9D6C-2A58057707E2}" type="presParOf" srcId="{69FDC34A-5212-4193-A695-EF5A9C6471A6}" destId="{CB69C1B0-2842-418F-A3A7-A2602E793CB6}" srcOrd="0" destOrd="0" presId="urn:microsoft.com/office/officeart/2005/8/layout/radial2"/>
    <dgm:cxn modelId="{DE8BAF08-EE66-484E-AD2D-C9D4A16F8C23}" type="presParOf" srcId="{69FDC34A-5212-4193-A695-EF5A9C6471A6}" destId="{A334584C-496D-4A9A-B021-86E96B5BC1BA}" srcOrd="1" destOrd="0" presId="urn:microsoft.com/office/officeart/2005/8/layout/radial2"/>
    <dgm:cxn modelId="{167F68B6-9DC8-4CEF-9E22-0612AF2843F1}" type="presParOf" srcId="{6E278DCC-2403-4989-ABF9-411336B9BF87}" destId="{FEE29A9D-19AA-48B1-8F6E-56F35403D53E}" srcOrd="3" destOrd="0" presId="urn:microsoft.com/office/officeart/2005/8/layout/radial2"/>
    <dgm:cxn modelId="{AC250123-D3A9-4D9E-AD04-99E6A90547FC}" type="presParOf" srcId="{6E278DCC-2403-4989-ABF9-411336B9BF87}" destId="{53ABC0BA-108D-4EFF-943B-BCB035DC50C3}" srcOrd="4" destOrd="0" presId="urn:microsoft.com/office/officeart/2005/8/layout/radial2"/>
    <dgm:cxn modelId="{3EE19013-157B-40E1-B5D5-1D903BEBB3F3}" type="presParOf" srcId="{53ABC0BA-108D-4EFF-943B-BCB035DC50C3}" destId="{115B22EE-F815-47FF-BB16-FD664E84C300}" srcOrd="0" destOrd="0" presId="urn:microsoft.com/office/officeart/2005/8/layout/radial2"/>
    <dgm:cxn modelId="{17D567FE-F734-42E7-9258-774D5A957E96}" type="presParOf" srcId="{53ABC0BA-108D-4EFF-943B-BCB035DC50C3}" destId="{DEE82F69-6A3E-4AF1-8E84-2A84B9EE085C}" srcOrd="1" destOrd="0" presId="urn:microsoft.com/office/officeart/2005/8/layout/radial2"/>
    <dgm:cxn modelId="{F383ADF4-9826-49DF-B8CE-0A0879A50CEC}" type="presParOf" srcId="{6E278DCC-2403-4989-ABF9-411336B9BF87}" destId="{D71C6060-D4E5-40BC-9FD9-701B659FE7B1}" srcOrd="5" destOrd="0" presId="urn:microsoft.com/office/officeart/2005/8/layout/radial2"/>
    <dgm:cxn modelId="{E7A158BD-FBF8-446C-A894-4525AD1A0555}" type="presParOf" srcId="{6E278DCC-2403-4989-ABF9-411336B9BF87}" destId="{AA959FA8-E418-4AA4-A6A4-465E7CC3E89E}" srcOrd="6" destOrd="0" presId="urn:microsoft.com/office/officeart/2005/8/layout/radial2"/>
    <dgm:cxn modelId="{F0CCDA21-7F92-429D-8060-5E5A3B15FB87}" type="presParOf" srcId="{AA959FA8-E418-4AA4-A6A4-465E7CC3E89E}" destId="{86025D2D-BA94-493B-AB2F-CA7AA1834FB2}" srcOrd="0" destOrd="0" presId="urn:microsoft.com/office/officeart/2005/8/layout/radial2"/>
    <dgm:cxn modelId="{B443959B-068B-4739-A0BD-FC726FC79C95}" type="presParOf" srcId="{AA959FA8-E418-4AA4-A6A4-465E7CC3E89E}" destId="{06D22857-EE78-4A54-A05B-A30A789861DB}" srcOrd="1" destOrd="0" presId="urn:microsoft.com/office/officeart/2005/8/layout/radial2"/>
    <dgm:cxn modelId="{D8C1698D-C1D4-4630-8911-DED7F8830CAA}" type="presParOf" srcId="{6E278DCC-2403-4989-ABF9-411336B9BF87}" destId="{72A741C9-72F0-484D-A179-1517AE636882}" srcOrd="7" destOrd="0" presId="urn:microsoft.com/office/officeart/2005/8/layout/radial2"/>
    <dgm:cxn modelId="{20E592AA-6CCA-47C0-8868-233EDBEC6AEE}" type="presParOf" srcId="{6E278DCC-2403-4989-ABF9-411336B9BF87}" destId="{12E46746-86CB-4CA9-A694-605E176D0015}" srcOrd="8" destOrd="0" presId="urn:microsoft.com/office/officeart/2005/8/layout/radial2"/>
    <dgm:cxn modelId="{CA6CB003-E143-4477-ADF6-AF3E1D40FFD6}" type="presParOf" srcId="{12E46746-86CB-4CA9-A694-605E176D0015}" destId="{47DC1E2A-E759-4840-96F8-924ECB2F032B}" srcOrd="0" destOrd="0" presId="urn:microsoft.com/office/officeart/2005/8/layout/radial2"/>
    <dgm:cxn modelId="{BBF873E1-2D2C-4BE7-B34E-D892E4EA35E1}" type="presParOf" srcId="{12E46746-86CB-4CA9-A694-605E176D0015}" destId="{1C6EDC87-0EFA-4425-A3B0-89910B65896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C0519-94B9-44B4-AD45-9539B6331B1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48F5BF2-8E27-4516-9984-DC41BF9ADB01}">
      <dgm:prSet phldrT="[Text]" custT="1"/>
      <dgm:spPr/>
      <dgm:t>
        <a:bodyPr/>
        <a:lstStyle/>
        <a:p>
          <a:r>
            <a:rPr lang="fr-BE" sz="1400" dirty="0" smtClean="0"/>
            <a:t>Consultation</a:t>
          </a:r>
          <a:endParaRPr lang="en-GB" sz="1400" dirty="0"/>
        </a:p>
      </dgm:t>
    </dgm:pt>
    <dgm:pt modelId="{5BB8E9E6-06AF-4766-8116-8E327510145E}" type="parTrans" cxnId="{0827AD27-FA94-47A9-BC20-83AF61C39382}">
      <dgm:prSet/>
      <dgm:spPr/>
      <dgm:t>
        <a:bodyPr/>
        <a:lstStyle/>
        <a:p>
          <a:endParaRPr lang="en-GB"/>
        </a:p>
      </dgm:t>
    </dgm:pt>
    <dgm:pt modelId="{93D94AE5-9C5F-4D91-B697-8EDE0327B73C}" type="sibTrans" cxnId="{0827AD27-FA94-47A9-BC20-83AF61C39382}">
      <dgm:prSet/>
      <dgm:spPr/>
      <dgm:t>
        <a:bodyPr/>
        <a:lstStyle/>
        <a:p>
          <a:endParaRPr lang="en-GB"/>
        </a:p>
      </dgm:t>
    </dgm:pt>
    <dgm:pt modelId="{00CAD2F8-88E4-412A-812A-E4DAACE9C709}">
      <dgm:prSet phldrT="[Text]"/>
      <dgm:spPr/>
      <dgm:t>
        <a:bodyPr/>
        <a:lstStyle/>
        <a:p>
          <a:r>
            <a:rPr lang="en-GB" noProof="0" dirty="0" smtClean="0"/>
            <a:t>Evaluation Committee</a:t>
          </a:r>
          <a:endParaRPr lang="en-GB" noProof="0" dirty="0"/>
        </a:p>
      </dgm:t>
    </dgm:pt>
    <dgm:pt modelId="{18D3E5BC-4FCC-464A-ABF0-BB6335784807}" type="parTrans" cxnId="{D031C4D8-FAA9-4402-AA3F-5BAE837F82DB}">
      <dgm:prSet/>
      <dgm:spPr/>
      <dgm:t>
        <a:bodyPr/>
        <a:lstStyle/>
        <a:p>
          <a:endParaRPr lang="en-GB"/>
        </a:p>
      </dgm:t>
    </dgm:pt>
    <dgm:pt modelId="{C3311499-99F3-47C6-9228-D9BB91938BD3}" type="sibTrans" cxnId="{D031C4D8-FAA9-4402-AA3F-5BAE837F82DB}">
      <dgm:prSet/>
      <dgm:spPr/>
      <dgm:t>
        <a:bodyPr/>
        <a:lstStyle/>
        <a:p>
          <a:endParaRPr lang="en-GB"/>
        </a:p>
      </dgm:t>
    </dgm:pt>
    <dgm:pt modelId="{85B5BB6B-32B9-4FCA-9A08-641589F10A86}">
      <dgm:prSet phldrT="[Text]"/>
      <dgm:spPr/>
      <dgm:t>
        <a:bodyPr/>
        <a:lstStyle/>
        <a:p>
          <a:r>
            <a:rPr lang="en-GB" dirty="0" smtClean="0"/>
            <a:t> Award </a:t>
          </a:r>
          <a:r>
            <a:rPr lang="en-GB" noProof="0" dirty="0" smtClean="0"/>
            <a:t>Decision</a:t>
          </a:r>
          <a:endParaRPr lang="en-GB" noProof="0" dirty="0"/>
        </a:p>
      </dgm:t>
    </dgm:pt>
    <dgm:pt modelId="{C60E060B-76B6-4598-BBCB-7AD8D8FB77A2}" type="sibTrans" cxnId="{F8CB1A77-22E4-4CF7-AFC7-8E4A313A9EC1}">
      <dgm:prSet/>
      <dgm:spPr/>
      <dgm:t>
        <a:bodyPr/>
        <a:lstStyle/>
        <a:p>
          <a:endParaRPr lang="en-GB"/>
        </a:p>
      </dgm:t>
    </dgm:pt>
    <dgm:pt modelId="{C00D2BC5-25FE-49CA-AB8B-28FBE6479BAB}" type="parTrans" cxnId="{F8CB1A77-22E4-4CF7-AFC7-8E4A313A9EC1}">
      <dgm:prSet/>
      <dgm:spPr/>
      <dgm:t>
        <a:bodyPr/>
        <a:lstStyle/>
        <a:p>
          <a:endParaRPr lang="en-GB"/>
        </a:p>
      </dgm:t>
    </dgm:pt>
    <dgm:pt modelId="{557C4B54-D394-4E5A-9B3F-BC2E5DA8A1E4}">
      <dgm:prSet phldrT="[Text]"/>
      <dgm:spPr/>
      <dgm:t>
        <a:bodyPr/>
        <a:lstStyle/>
        <a:p>
          <a:r>
            <a:rPr lang="en-GB" noProof="0" dirty="0" smtClean="0"/>
            <a:t>Notification &amp; Publication of results</a:t>
          </a:r>
          <a:endParaRPr lang="en-GB" noProof="0" dirty="0"/>
        </a:p>
      </dgm:t>
    </dgm:pt>
    <dgm:pt modelId="{46A2C2F3-FDAA-4B78-A90F-5A81F2B1EFDB}" type="parTrans" cxnId="{247042DC-91A7-4294-9827-A29883D41A58}">
      <dgm:prSet/>
      <dgm:spPr/>
      <dgm:t>
        <a:bodyPr/>
        <a:lstStyle/>
        <a:p>
          <a:endParaRPr lang="en-GB"/>
        </a:p>
      </dgm:t>
    </dgm:pt>
    <dgm:pt modelId="{7570972D-E4ED-4C1B-B30D-A48D17E819A3}" type="sibTrans" cxnId="{247042DC-91A7-4294-9827-A29883D41A58}">
      <dgm:prSet/>
      <dgm:spPr/>
      <dgm:t>
        <a:bodyPr/>
        <a:lstStyle/>
        <a:p>
          <a:endParaRPr lang="en-GB"/>
        </a:p>
      </dgm:t>
    </dgm:pt>
    <dgm:pt modelId="{18793304-EFEF-4A03-9803-3DE4016F9662}" type="pres">
      <dgm:prSet presAssocID="{173C0519-94B9-44B4-AD45-9539B6331B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F468D21-EDCD-403C-BC75-7FBD842AA44F}" type="pres">
      <dgm:prSet presAssocID="{648F5BF2-8E27-4516-9984-DC41BF9ADB01}" presName="node" presStyleLbl="node1" presStyleIdx="0" presStyleCnt="4" custScaleX="1226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09B566-8C86-4C96-ADB6-C8D1C1176A08}" type="pres">
      <dgm:prSet presAssocID="{93D94AE5-9C5F-4D91-B697-8EDE0327B73C}" presName="sibTrans" presStyleCnt="0"/>
      <dgm:spPr/>
    </dgm:pt>
    <dgm:pt modelId="{F03368A5-DDE2-4810-9259-280171A75C32}" type="pres">
      <dgm:prSet presAssocID="{00CAD2F8-88E4-412A-812A-E4DAACE9C709}" presName="node" presStyleLbl="node1" presStyleIdx="1" presStyleCnt="4" custScaleX="134971" custLinFactNeighborX="9386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9A08FE-1159-4298-A626-B202DFDC4433}" type="pres">
      <dgm:prSet presAssocID="{C3311499-99F3-47C6-9228-D9BB91938BD3}" presName="sibTrans" presStyleCnt="0"/>
      <dgm:spPr/>
    </dgm:pt>
    <dgm:pt modelId="{17C9855D-A95E-4488-AC5E-28CE4587BDFA}" type="pres">
      <dgm:prSet presAssocID="{85B5BB6B-32B9-4FCA-9A08-641589F10A86}" presName="node" presStyleLbl="node1" presStyleIdx="2" presStyleCnt="4" custScaleX="148986" custLinFactNeighborX="-22730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B8D0DB-760D-4FB8-8CFD-608EF241F6B0}" type="pres">
      <dgm:prSet presAssocID="{C60E060B-76B6-4598-BBCB-7AD8D8FB77A2}" presName="sibTrans" presStyleCnt="0"/>
      <dgm:spPr/>
    </dgm:pt>
    <dgm:pt modelId="{6401306C-F7D2-433B-9723-C106BE470990}" type="pres">
      <dgm:prSet presAssocID="{557C4B54-D394-4E5A-9B3F-BC2E5DA8A1E4}" presName="node" presStyleLbl="node1" presStyleIdx="3" presStyleCnt="4" custScaleX="138630" custLinFactX="89320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827AD27-FA94-47A9-BC20-83AF61C39382}" srcId="{173C0519-94B9-44B4-AD45-9539B6331B12}" destId="{648F5BF2-8E27-4516-9984-DC41BF9ADB01}" srcOrd="0" destOrd="0" parTransId="{5BB8E9E6-06AF-4766-8116-8E327510145E}" sibTransId="{93D94AE5-9C5F-4D91-B697-8EDE0327B73C}"/>
    <dgm:cxn modelId="{25EA5A64-5CC1-4291-B7FB-47CFAD81FE43}" type="presOf" srcId="{557C4B54-D394-4E5A-9B3F-BC2E5DA8A1E4}" destId="{6401306C-F7D2-433B-9723-C106BE470990}" srcOrd="0" destOrd="0" presId="urn:microsoft.com/office/officeart/2005/8/layout/hList6"/>
    <dgm:cxn modelId="{F8CB1A77-22E4-4CF7-AFC7-8E4A313A9EC1}" srcId="{173C0519-94B9-44B4-AD45-9539B6331B12}" destId="{85B5BB6B-32B9-4FCA-9A08-641589F10A86}" srcOrd="2" destOrd="0" parTransId="{C00D2BC5-25FE-49CA-AB8B-28FBE6479BAB}" sibTransId="{C60E060B-76B6-4598-BBCB-7AD8D8FB77A2}"/>
    <dgm:cxn modelId="{B1404BAB-E2D0-49E1-AA0F-AC0490A376B8}" type="presOf" srcId="{648F5BF2-8E27-4516-9984-DC41BF9ADB01}" destId="{3F468D21-EDCD-403C-BC75-7FBD842AA44F}" srcOrd="0" destOrd="0" presId="urn:microsoft.com/office/officeart/2005/8/layout/hList6"/>
    <dgm:cxn modelId="{E9AF8929-C277-41A7-ABBF-D76FD3CB198F}" type="presOf" srcId="{173C0519-94B9-44B4-AD45-9539B6331B12}" destId="{18793304-EFEF-4A03-9803-3DE4016F9662}" srcOrd="0" destOrd="0" presId="urn:microsoft.com/office/officeart/2005/8/layout/hList6"/>
    <dgm:cxn modelId="{27BB50E3-7B1C-46B1-BC29-F6FAFF3741C2}" type="presOf" srcId="{85B5BB6B-32B9-4FCA-9A08-641589F10A86}" destId="{17C9855D-A95E-4488-AC5E-28CE4587BDFA}" srcOrd="0" destOrd="0" presId="urn:microsoft.com/office/officeart/2005/8/layout/hList6"/>
    <dgm:cxn modelId="{D031C4D8-FAA9-4402-AA3F-5BAE837F82DB}" srcId="{173C0519-94B9-44B4-AD45-9539B6331B12}" destId="{00CAD2F8-88E4-412A-812A-E4DAACE9C709}" srcOrd="1" destOrd="0" parTransId="{18D3E5BC-4FCC-464A-ABF0-BB6335784807}" sibTransId="{C3311499-99F3-47C6-9228-D9BB91938BD3}"/>
    <dgm:cxn modelId="{247042DC-91A7-4294-9827-A29883D41A58}" srcId="{173C0519-94B9-44B4-AD45-9539B6331B12}" destId="{557C4B54-D394-4E5A-9B3F-BC2E5DA8A1E4}" srcOrd="3" destOrd="0" parTransId="{46A2C2F3-FDAA-4B78-A90F-5A81F2B1EFDB}" sibTransId="{7570972D-E4ED-4C1B-B30D-A48D17E819A3}"/>
    <dgm:cxn modelId="{7A5D5C8C-1932-4850-8C47-C1614A3E4AFD}" type="presOf" srcId="{00CAD2F8-88E4-412A-812A-E4DAACE9C709}" destId="{F03368A5-DDE2-4810-9259-280171A75C32}" srcOrd="0" destOrd="0" presId="urn:microsoft.com/office/officeart/2005/8/layout/hList6"/>
    <dgm:cxn modelId="{579B87B0-BDD5-4098-A68C-97D1DF3E1FA9}" type="presParOf" srcId="{18793304-EFEF-4A03-9803-3DE4016F9662}" destId="{3F468D21-EDCD-403C-BC75-7FBD842AA44F}" srcOrd="0" destOrd="0" presId="urn:microsoft.com/office/officeart/2005/8/layout/hList6"/>
    <dgm:cxn modelId="{59D129F0-528F-459B-8683-353B5EF70379}" type="presParOf" srcId="{18793304-EFEF-4A03-9803-3DE4016F9662}" destId="{B709B566-8C86-4C96-ADB6-C8D1C1176A08}" srcOrd="1" destOrd="0" presId="urn:microsoft.com/office/officeart/2005/8/layout/hList6"/>
    <dgm:cxn modelId="{4D4CEFF1-8385-400D-A34B-1FF606F9DFEE}" type="presParOf" srcId="{18793304-EFEF-4A03-9803-3DE4016F9662}" destId="{F03368A5-DDE2-4810-9259-280171A75C32}" srcOrd="2" destOrd="0" presId="urn:microsoft.com/office/officeart/2005/8/layout/hList6"/>
    <dgm:cxn modelId="{4826FDE9-DEAC-46FA-AAAB-5923A2843D26}" type="presParOf" srcId="{18793304-EFEF-4A03-9803-3DE4016F9662}" destId="{0B9A08FE-1159-4298-A626-B202DFDC4433}" srcOrd="3" destOrd="0" presId="urn:microsoft.com/office/officeart/2005/8/layout/hList6"/>
    <dgm:cxn modelId="{80D025AE-4D05-4F96-821E-7951C75D73BC}" type="presParOf" srcId="{18793304-EFEF-4A03-9803-3DE4016F9662}" destId="{17C9855D-A95E-4488-AC5E-28CE4587BDFA}" srcOrd="4" destOrd="0" presId="urn:microsoft.com/office/officeart/2005/8/layout/hList6"/>
    <dgm:cxn modelId="{36A81691-0A06-45C0-B0CE-0143969B2722}" type="presParOf" srcId="{18793304-EFEF-4A03-9803-3DE4016F9662}" destId="{71B8D0DB-760D-4FB8-8CFD-608EF241F6B0}" srcOrd="5" destOrd="0" presId="urn:microsoft.com/office/officeart/2005/8/layout/hList6"/>
    <dgm:cxn modelId="{D703105E-A753-48DE-885D-F408E9D91EA5}" type="presParOf" srcId="{18793304-EFEF-4A03-9803-3DE4016F9662}" destId="{6401306C-F7D2-433B-9723-C106BE47099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741C9-72F0-484D-A179-1517AE636882}">
      <dsp:nvSpPr>
        <dsp:cNvPr id="0" name=""/>
        <dsp:cNvSpPr/>
      </dsp:nvSpPr>
      <dsp:spPr>
        <a:xfrm rot="2288708">
          <a:off x="3081721" y="3693069"/>
          <a:ext cx="776867" cy="41660"/>
        </a:xfrm>
        <a:custGeom>
          <a:avLst/>
          <a:gdLst/>
          <a:ahLst/>
          <a:cxnLst/>
          <a:rect l="0" t="0" r="0" b="0"/>
          <a:pathLst>
            <a:path>
              <a:moveTo>
                <a:pt x="0" y="20830"/>
              </a:moveTo>
              <a:lnTo>
                <a:pt x="776867" y="208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C6060-D4E5-40BC-9FD9-701B659FE7B1}">
      <dsp:nvSpPr>
        <dsp:cNvPr id="0" name=""/>
        <dsp:cNvSpPr/>
      </dsp:nvSpPr>
      <dsp:spPr>
        <a:xfrm rot="1232152">
          <a:off x="3078654" y="3640453"/>
          <a:ext cx="2707178" cy="41660"/>
        </a:xfrm>
        <a:custGeom>
          <a:avLst/>
          <a:gdLst/>
          <a:ahLst/>
          <a:cxnLst/>
          <a:rect l="0" t="0" r="0" b="0"/>
          <a:pathLst>
            <a:path>
              <a:moveTo>
                <a:pt x="0" y="20830"/>
              </a:moveTo>
              <a:lnTo>
                <a:pt x="2707178" y="208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9A9D-19AA-48B1-8F6E-56F35403D53E}">
      <dsp:nvSpPr>
        <dsp:cNvPr id="0" name=""/>
        <dsp:cNvSpPr/>
      </dsp:nvSpPr>
      <dsp:spPr>
        <a:xfrm rot="21456361">
          <a:off x="3163061" y="2797090"/>
          <a:ext cx="3689730" cy="41660"/>
        </a:xfrm>
        <a:custGeom>
          <a:avLst/>
          <a:gdLst/>
          <a:ahLst/>
          <a:cxnLst/>
          <a:rect l="0" t="0" r="0" b="0"/>
          <a:pathLst>
            <a:path>
              <a:moveTo>
                <a:pt x="0" y="20830"/>
              </a:moveTo>
              <a:lnTo>
                <a:pt x="3689730" y="208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C2010-86D9-40D2-9988-B4168724AE23}">
      <dsp:nvSpPr>
        <dsp:cNvPr id="0" name=""/>
        <dsp:cNvSpPr/>
      </dsp:nvSpPr>
      <dsp:spPr>
        <a:xfrm rot="19888320">
          <a:off x="3033359" y="2006408"/>
          <a:ext cx="2163003" cy="41660"/>
        </a:xfrm>
        <a:custGeom>
          <a:avLst/>
          <a:gdLst/>
          <a:ahLst/>
          <a:cxnLst/>
          <a:rect l="0" t="0" r="0" b="0"/>
          <a:pathLst>
            <a:path>
              <a:moveTo>
                <a:pt x="0" y="20830"/>
              </a:moveTo>
              <a:lnTo>
                <a:pt x="2163003" y="208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1EA9B-906F-48D0-B9C1-45F305A14768}">
      <dsp:nvSpPr>
        <dsp:cNvPr id="0" name=""/>
        <dsp:cNvSpPr/>
      </dsp:nvSpPr>
      <dsp:spPr>
        <a:xfrm>
          <a:off x="1295565" y="2035695"/>
          <a:ext cx="2952006" cy="183645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9C1B0-2842-418F-A3A7-A2602E793CB6}">
      <dsp:nvSpPr>
        <dsp:cNvPr id="0" name=""/>
        <dsp:cNvSpPr/>
      </dsp:nvSpPr>
      <dsp:spPr>
        <a:xfrm>
          <a:off x="4851877" y="41123"/>
          <a:ext cx="2389608" cy="18719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5201827" y="315271"/>
        <a:ext cx="1689708" cy="1323703"/>
      </dsp:txXfrm>
    </dsp:sp>
    <dsp:sp modelId="{115B22EE-F815-47FF-BB16-FD664E84C300}">
      <dsp:nvSpPr>
        <dsp:cNvPr id="0" name=""/>
        <dsp:cNvSpPr/>
      </dsp:nvSpPr>
      <dsp:spPr>
        <a:xfrm>
          <a:off x="6850400" y="1808183"/>
          <a:ext cx="1790559" cy="17905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rgbClr val="2D5EC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Counsellors</a:t>
          </a:r>
          <a:endParaRPr lang="en-GB" sz="14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7112621" y="2070404"/>
        <a:ext cx="1266117" cy="1266117"/>
      </dsp:txXfrm>
    </dsp:sp>
    <dsp:sp modelId="{86025D2D-BA94-493B-AB2F-CA7AA1834FB2}">
      <dsp:nvSpPr>
        <dsp:cNvPr id="0" name=""/>
        <dsp:cNvSpPr/>
      </dsp:nvSpPr>
      <dsp:spPr>
        <a:xfrm>
          <a:off x="5559806" y="3693067"/>
          <a:ext cx="2381556" cy="167332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5908577" y="3938120"/>
        <a:ext cx="1684014" cy="1183218"/>
      </dsp:txXfrm>
    </dsp:sp>
    <dsp:sp modelId="{47DC1E2A-E759-4840-96F8-924ECB2F032B}">
      <dsp:nvSpPr>
        <dsp:cNvPr id="0" name=""/>
        <dsp:cNvSpPr/>
      </dsp:nvSpPr>
      <dsp:spPr>
        <a:xfrm>
          <a:off x="3548004" y="3814768"/>
          <a:ext cx="1425523" cy="104011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3756767" y="3967089"/>
        <a:ext cx="1007997" cy="735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83430" cy="4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23" tIns="48511" rIns="97023" bIns="48511" numCol="1" anchor="t" anchorCtr="0" compatLnSpc="1">
            <a:prstTxWarp prst="textNoShape">
              <a:avLst/>
            </a:prstTxWarp>
          </a:bodyPr>
          <a:lstStyle>
            <a:lvl1pPr defTabSz="969689">
              <a:defRPr sz="13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413" y="2"/>
            <a:ext cx="2983430" cy="4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23" tIns="48511" rIns="97023" bIns="48511" numCol="1" anchor="t" anchorCtr="0" compatLnSpc="1">
            <a:prstTxWarp prst="textNoShape">
              <a:avLst/>
            </a:prstTxWarp>
          </a:bodyPr>
          <a:lstStyle>
            <a:lvl1pPr algn="r" defTabSz="969689">
              <a:defRPr sz="13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8671"/>
            <a:ext cx="2983430" cy="4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23" tIns="48511" rIns="97023" bIns="48511" numCol="1" anchor="b" anchorCtr="0" compatLnSpc="1">
            <a:prstTxWarp prst="textNoShape">
              <a:avLst/>
            </a:prstTxWarp>
          </a:bodyPr>
          <a:lstStyle>
            <a:lvl1pPr defTabSz="969689">
              <a:defRPr sz="13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413" y="9408671"/>
            <a:ext cx="2983430" cy="4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23" tIns="48511" rIns="97023" bIns="48511" numCol="1" anchor="b" anchorCtr="0" compatLnSpc="1">
            <a:prstTxWarp prst="textNoShape">
              <a:avLst/>
            </a:prstTxWarp>
          </a:bodyPr>
          <a:lstStyle>
            <a:lvl1pPr algn="r" defTabSz="969689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D8ECB8-ECBB-4455-8D88-7A657F2F8F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31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83430" cy="4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23" tIns="48511" rIns="97023" bIns="48511" numCol="1" anchor="t" anchorCtr="0" compatLnSpc="1">
            <a:prstTxWarp prst="textNoShape">
              <a:avLst/>
            </a:prstTxWarp>
          </a:bodyPr>
          <a:lstStyle>
            <a:lvl1pPr defTabSz="969689">
              <a:defRPr sz="13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413" y="2"/>
            <a:ext cx="2983430" cy="4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23" tIns="48511" rIns="97023" bIns="48511" numCol="1" anchor="t" anchorCtr="0" compatLnSpc="1">
            <a:prstTxWarp prst="textNoShape">
              <a:avLst/>
            </a:prstTxWarp>
          </a:bodyPr>
          <a:lstStyle>
            <a:lvl1pPr algn="r" defTabSz="969689">
              <a:defRPr sz="13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64" y="4707720"/>
            <a:ext cx="5505474" cy="445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23" tIns="48511" rIns="97023" bIns="48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671"/>
            <a:ext cx="2983430" cy="4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23" tIns="48511" rIns="97023" bIns="48511" numCol="1" anchor="b" anchorCtr="0" compatLnSpc="1">
            <a:prstTxWarp prst="textNoShape">
              <a:avLst/>
            </a:prstTxWarp>
          </a:bodyPr>
          <a:lstStyle>
            <a:lvl1pPr defTabSz="969689">
              <a:defRPr sz="13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413" y="9408671"/>
            <a:ext cx="2983430" cy="4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023" tIns="48511" rIns="97023" bIns="48511" numCol="1" anchor="b" anchorCtr="0" compatLnSpc="1">
            <a:prstTxWarp prst="textNoShape">
              <a:avLst/>
            </a:prstTxWarp>
          </a:bodyPr>
          <a:lstStyle>
            <a:lvl1pPr algn="r" defTabSz="969689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6825DC-081A-4EB6-9C80-1CA2789F9F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090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45899-638A-4A68-A9F8-39C498455A12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5BB2-0058-45A4-8703-7BC5B7CFC75E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59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25DC-081A-4EB6-9C80-1CA2789F9F7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548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3613" y="742950"/>
            <a:ext cx="4956175" cy="3716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Of the 180 countries eligible in 2016,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135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 are present (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32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 of the 33 Programme Countries, and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103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 of the 147 eligible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Partner Countries), and all regions are covered.</a:t>
            </a:r>
          </a:p>
          <a:p>
            <a:r>
              <a:rPr lang="fr-BE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EU-28,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Norway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,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Iceland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,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Turkey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, Liechtenstein, FYROM</a:t>
            </a:r>
            <a:endParaRPr lang="en-GB" sz="1200" kern="1200" dirty="0" smtClean="0">
              <a:solidFill>
                <a:schemeClr val="tx1"/>
              </a:solidFill>
              <a:effectLst/>
              <a:latin typeface="Arial" pitchFamily="-110" charset="0"/>
              <a:ea typeface="Arial" pitchFamily="-110" charset="0"/>
              <a:cs typeface="Arial" pitchFamily="-11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dirty="0" smtClean="0">
                <a:solidFill>
                  <a:srgbClr val="002060"/>
                </a:solidFill>
              </a:rPr>
              <a:t>National vs Regional vs Cross-Regional: equal shares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dirty="0" smtClean="0">
                <a:solidFill>
                  <a:srgbClr val="002060"/>
                </a:solidFill>
              </a:rPr>
              <a:t>Increased quality of applications – (less for cross-regional proposals, though)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 smtClean="0">
              <a:solidFill>
                <a:srgbClr val="002060"/>
              </a:solidFill>
            </a:endParaRPr>
          </a:p>
          <a:p>
            <a:pPr marL="173380" marR="0" lvl="0" indent="-17338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200" dirty="0" smtClean="0">
              <a:solidFill>
                <a:srgbClr val="002060"/>
              </a:solidFill>
            </a:endParaRPr>
          </a:p>
          <a:p>
            <a:pPr marL="173380" marR="0" lvl="0" indent="-17338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>
                <a:solidFill>
                  <a:srgbClr val="002060"/>
                </a:solidFill>
              </a:rPr>
              <a:t>Main Subject Areas: </a:t>
            </a:r>
            <a:r>
              <a:rPr lang="en-GB" sz="1200" b="0" i="1" dirty="0" smtClean="0">
                <a:solidFill>
                  <a:srgbClr val="002060"/>
                </a:solidFill>
              </a:rPr>
              <a:t>Applied sciences (engineering) and Environmental sciences Governance, Quality Assurance, Employability</a:t>
            </a:r>
            <a:endParaRPr lang="en-GB" sz="1200" dirty="0" smtClean="0">
              <a:solidFill>
                <a:srgbClr val="002060"/>
              </a:solidFill>
            </a:endParaRPr>
          </a:p>
          <a:p>
            <a:pPr marL="173380" marR="0" lvl="0" indent="-17338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 smtClean="0">
                <a:solidFill>
                  <a:srgbClr val="002060"/>
                </a:solidFill>
              </a:rPr>
              <a:t>Projects' innovation potential</a:t>
            </a:r>
            <a:r>
              <a:rPr lang="en-GB" sz="1200" dirty="0" smtClean="0">
                <a:solidFill>
                  <a:srgbClr val="002060"/>
                </a:solidFill>
              </a:rPr>
              <a:t>: </a:t>
            </a:r>
            <a:r>
              <a:rPr lang="en-GB" sz="1200" b="0" dirty="0" smtClean="0">
                <a:solidFill>
                  <a:srgbClr val="002060"/>
                </a:solidFill>
              </a:rPr>
              <a:t>lots of r</a:t>
            </a:r>
            <a:r>
              <a:rPr lang="en-GB" sz="1200" b="0" dirty="0" smtClean="0">
                <a:solidFill>
                  <a:srgbClr val="002060"/>
                </a:solidFill>
                <a:sym typeface="Wingdings"/>
              </a:rPr>
              <a:t>esubmissions and limited 'novelties' </a:t>
            </a:r>
          </a:p>
          <a:p>
            <a:pPr marL="173380" marR="0" lvl="0" indent="-17338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 smtClean="0">
                <a:solidFill>
                  <a:srgbClr val="002060"/>
                </a:solidFill>
                <a:sym typeface="Wingdings"/>
              </a:rPr>
              <a:t>Better involvement of students – after dropping</a:t>
            </a:r>
            <a:r>
              <a:rPr lang="en-GB" sz="1200" b="0" baseline="0" dirty="0" smtClean="0">
                <a:solidFill>
                  <a:srgbClr val="002060"/>
                </a:solidFill>
                <a:sym typeface="Wingdings"/>
              </a:rPr>
              <a:t> the SMS</a:t>
            </a:r>
            <a:endParaRPr lang="en-GB" sz="1200" b="0" dirty="0" smtClean="0">
              <a:solidFill>
                <a:srgbClr val="002060"/>
              </a:solidFill>
              <a:sym typeface="Wingdings"/>
            </a:endParaRPr>
          </a:p>
          <a:p>
            <a:pPr marL="173380" marR="0" lvl="0" indent="-17338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dirty="0" smtClean="0">
                <a:solidFill>
                  <a:srgbClr val="002060"/>
                </a:solidFill>
                <a:sym typeface="Wingdings"/>
              </a:rPr>
              <a:t>More active and transparent role of Ministries of Education (i.e., for strengthening impact at national level - promotion of SP)</a:t>
            </a:r>
            <a:endParaRPr lang="en-GB" sz="1400" dirty="0" smtClean="0">
              <a:solidFill>
                <a:srgbClr val="002060"/>
              </a:solidFill>
            </a:endParaRPr>
          </a:p>
          <a:p>
            <a:pPr marL="173380" indent="-17338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25DC-081A-4EB6-9C80-1CA2789F9F7B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4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016" tIns="48508" rIns="97016" bIns="48508"/>
          <a:lstStyle/>
          <a:p>
            <a:r>
              <a:rPr lang="en-GB" sz="1600" b="0" kern="1200" dirty="0" smtClean="0">
                <a:solidFill>
                  <a:srgbClr val="FF9966"/>
                </a:solidFill>
                <a:latin typeface="Arial" pitchFamily="-110" charset="0"/>
                <a:ea typeface="Arial" pitchFamily="-110" charset="0"/>
                <a:cs typeface="Arial" pitchFamily="-110" charset="0"/>
              </a:rPr>
              <a:t>CBHE Selection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b="0" dirty="0" smtClean="0"/>
              <a:t>138,68 M € available for 10 regions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dirty="0" smtClean="0"/>
              <a:t>833 applications received (13% increase vs. 2016)</a:t>
            </a:r>
          </a:p>
          <a:p>
            <a:r>
              <a:rPr lang="en-GB" sz="14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Of the 180 countries eligible in 2016, </a:t>
            </a: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135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 are present (</a:t>
            </a: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32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 of the 33 Programme Countries, and </a:t>
            </a: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103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 of the 147 eligible</a:t>
            </a:r>
            <a:r>
              <a:rPr lang="en-GB" sz="1400" b="1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 </a:t>
            </a:r>
            <a:r>
              <a:rPr lang="en-GB" sz="14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Partner Countries), and all regions are covered.</a:t>
            </a:r>
          </a:p>
          <a:p>
            <a:r>
              <a:rPr lang="fr-BE" sz="14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EU-28, </a:t>
            </a:r>
            <a:r>
              <a:rPr lang="fr-BE" sz="14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Norway</a:t>
            </a:r>
            <a:r>
              <a:rPr lang="fr-BE" sz="14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, </a:t>
            </a:r>
            <a:r>
              <a:rPr lang="fr-BE" sz="14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Iceland</a:t>
            </a:r>
            <a:r>
              <a:rPr lang="fr-BE" sz="14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, </a:t>
            </a:r>
            <a:r>
              <a:rPr lang="fr-BE" sz="1400" kern="1200" dirty="0" err="1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Turkey</a:t>
            </a:r>
            <a:r>
              <a:rPr lang="fr-BE" sz="14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, Liechtenstein, FYROM</a:t>
            </a:r>
            <a:endParaRPr lang="en-GB" sz="1400" kern="1200" dirty="0" smtClean="0">
              <a:solidFill>
                <a:schemeClr val="tx1"/>
              </a:solidFill>
              <a:effectLst/>
              <a:latin typeface="Arial" pitchFamily="-110" charset="0"/>
              <a:ea typeface="Arial" pitchFamily="-110" charset="0"/>
              <a:cs typeface="Arial" pitchFamily="-110" charset="0"/>
            </a:endParaRPr>
          </a:p>
          <a:p>
            <a:endParaRPr lang="en-GB" sz="1400" b="0" dirty="0" smtClean="0"/>
          </a:p>
          <a:p>
            <a:r>
              <a:rPr lang="en-GB" sz="14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The ratio of projects led by Programme Countries compared to Partner Countries is 77% / 23%. </a:t>
            </a:r>
          </a:p>
          <a:p>
            <a:r>
              <a:rPr lang="en-GB" sz="14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A good balance is noted between national projects (targeting a single Partner Country) vs Multi-country (targeting more Partner Countries from the same region or more regions), 73 national projects (49%) and 76 multi-country projects (51%) including 18 cross-regional projects (12%).</a:t>
            </a:r>
          </a:p>
          <a:p>
            <a:r>
              <a:rPr lang="en-GB" sz="1400" b="0" dirty="0" smtClean="0"/>
              <a:t>	</a:t>
            </a:r>
            <a:endParaRPr lang="en-GB" sz="1400" b="0" dirty="0" smtClean="0"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Increased</a:t>
            </a:r>
            <a:r>
              <a:rPr lang="en-GB" sz="1400" baseline="0" dirty="0" smtClean="0"/>
              <a:t> interest in the CBHE has been noted in all the 10 Regions compared to 2015. </a:t>
            </a:r>
            <a:r>
              <a:rPr lang="en-GB" sz="1400" dirty="0" smtClean="0"/>
              <a:t>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Part of the increase in applications is related to the fact that the ACP region was opened for the first time and resulted in 53 applications.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Considerable increases can also be noted for the Western Balkans, the Eastern Partnership and Asia (respective increases of 64%, 39% and 105%).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While the budgets are small, there were also gratifying increases in applications for Iran, Iraq, Yemen (8 applications instead of 2 in 2015) and South Africa (14 applications instead of 5). 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A slight increase can also be noted in applications led by Partner Countries, with 219 projects or 30% of the total, compared to 26% in 2015.</a:t>
            </a:r>
          </a:p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25DC-081A-4EB6-9C80-1CA2789F9F7B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895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25DC-081A-4EB6-9C80-1CA2789F9F7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09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The number of selected proposals for JP Curriculum development (66; 44%) remains very similar with the previous years (43% in 2016 and 45% in 2015).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25DC-081A-4EB6-9C80-1CA2789F9F7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71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The most popular subject areas addressed are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Engineering (16), as under the previous two Calls, but also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Agriculture (10),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Environmental sciences (8),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Physical sciences (7) and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pitchFamily="-110" charset="0"/>
                <a:ea typeface="Arial" pitchFamily="-110" charset="0"/>
                <a:cs typeface="Arial" pitchFamily="-110" charset="0"/>
              </a:rPr>
              <a:t>Health (5).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25DC-081A-4EB6-9C80-1CA2789F9F7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71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Social and behavioural sciences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(migrants, disadvantaged people)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5BB2-0058-45A4-8703-7BC5B7CFC75E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45153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6825DC-081A-4EB6-9C80-1CA2789F9F7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654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05BB2-0058-45A4-8703-7BC5B7CFC75E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7037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1" descr="fon_powerpoint_b_3107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1" descr="fon_powerpoint_b_31070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96666-D2A5-4C04-A89D-431779DA788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47B39-B793-4A7D-9649-2A8BB7F0ED4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C0C3E-32F5-4457-9E2E-958C2AEDA98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us_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79938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F863E-418F-444D-893A-14FF4DCBF084}" type="datetime1">
              <a:rPr lang="en-GB" smtClean="0"/>
              <a:pPr/>
              <a:t>01/02/2018</a:t>
            </a:fld>
            <a:endParaRPr lang="en-GB" dirty="0"/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5F56CD-7EFE-4DED-BB3B-9194CCA948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97523" y="2155826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</a:t>
            </a:r>
            <a:r>
              <a:rPr lang="en-GB" dirty="0" smtClean="0"/>
              <a:t>style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us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79938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F863E-418F-444D-893A-14FF4DCBF084}" type="datetime1">
              <a:rPr lang="en-GB" smtClean="0">
                <a:solidFill>
                  <a:prstClr val="white"/>
                </a:solidFill>
              </a:rPr>
              <a:pPr/>
              <a:t>01/02/2018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5F56CD-7EFE-4DED-BB3B-9194CCA9487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97523" y="2155826"/>
            <a:ext cx="7772400" cy="147002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</a:t>
            </a:r>
            <a:r>
              <a:rPr lang="en-GB" dirty="0" smtClean="0"/>
              <a:t>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FF290-009D-4FF7-9425-A3210BC180DA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3809-15FD-45C1-8290-613EA60325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138E0-F20A-4B24-B8BE-C83B9EAF722F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45DE9-AC3F-44C1-95C0-7AAC7EF9B1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631" y="1397001"/>
            <a:ext cx="42437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061" y="1397001"/>
            <a:ext cx="42437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AEA9E-4A58-4BD5-95EA-B2C541133775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B57D-54F0-4CA3-B1C8-F6647995F4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D65A-BC9D-4C05-B1AB-C6C58744ABAF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E3A59-18ED-4AD6-91AC-7C9FEF139A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FD22F-B990-4D8A-B567-FBBC86254984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2EE6-6945-4E77-9814-D5F27BE04E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95B4B-9DC0-4190-B5EB-464866BE6A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9E3BE-5F8D-4C65-92B1-8D62C0531271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B9251-4108-4C29-B24D-E72DA1D084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F6510-F945-484F-8B7F-4CB7891052F1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3CF04-CAC7-41C7-BB6D-AE2B09DA16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73D37-3EF2-4B2E-B7D6-02BBD8DBF88D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89AFF-A588-499A-BCEF-02E3C2F0D7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0859E-E382-4C81-A158-758344177B04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798C-B9CB-4CA1-8969-ABDCD36B5C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769" y="184151"/>
            <a:ext cx="2157046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631" y="184151"/>
            <a:ext cx="6330462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FA01F2-6CF7-449D-897B-AC26AC699E70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2FFC8-8C46-46D9-8EE8-A39196D58E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us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79938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F863E-418F-444D-893A-14FF4DCBF084}" type="datetime1">
              <a:rPr lang="en-GB" smtClean="0">
                <a:solidFill>
                  <a:prstClr val="white"/>
                </a:solidFill>
              </a:rPr>
              <a:pPr/>
              <a:t>01/02/2018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5F56CD-7EFE-4DED-BB3B-9194CCA9487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97523" y="2155826"/>
            <a:ext cx="7772400" cy="147002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</a:t>
            </a:r>
            <a:r>
              <a:rPr lang="en-GB" dirty="0" smtClean="0"/>
              <a:t>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FF290-009D-4FF7-9425-A3210BC180DA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3809-15FD-45C1-8290-613EA60325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138E0-F20A-4B24-B8BE-C83B9EAF722F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45DE9-AC3F-44C1-95C0-7AAC7EF9B1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631" y="1397001"/>
            <a:ext cx="42437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061" y="1397001"/>
            <a:ext cx="42437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AEA9E-4A58-4BD5-95EA-B2C541133775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B57D-54F0-4CA3-B1C8-F6647995F4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D65A-BC9D-4C05-B1AB-C6C58744ABAF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E3A59-18ED-4AD6-91AC-7C9FEF139A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BE2A7-B0C0-4E58-8A54-75BEB18584E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FD22F-B990-4D8A-B567-FBBC86254984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2EE6-6945-4E77-9814-D5F27BE04E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9E3BE-5F8D-4C65-92B1-8D62C0531271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B9251-4108-4C29-B24D-E72DA1D084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F6510-F945-484F-8B7F-4CB7891052F1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3CF04-CAC7-41C7-BB6D-AE2B09DA16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73D37-3EF2-4B2E-B7D6-02BBD8DBF88D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89AFF-A588-499A-BCEF-02E3C2F0D7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0859E-E382-4C81-A158-758344177B04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798C-B9CB-4CA1-8969-ABDCD36B5C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769" y="184151"/>
            <a:ext cx="2157046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631" y="184151"/>
            <a:ext cx="6330462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FA01F2-6CF7-449D-897B-AC26AC699E70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2FFC8-8C46-46D9-8EE8-A39196D58E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1" descr="fon_powerpoint_b_31070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us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79938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F863E-418F-444D-893A-14FF4DCBF084}" type="datetime1">
              <a:rPr lang="en-GB" smtClean="0">
                <a:solidFill>
                  <a:prstClr val="white"/>
                </a:solidFill>
              </a:rPr>
              <a:pPr/>
              <a:t>01/02/2018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5F56CD-7EFE-4DED-BB3B-9194CCA9487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97523" y="2155826"/>
            <a:ext cx="7772400" cy="147002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</a:t>
            </a:r>
            <a:r>
              <a:rPr lang="en-GB" dirty="0" smtClean="0"/>
              <a:t>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FF290-009D-4FF7-9425-A3210BC180DA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3809-15FD-45C1-8290-613EA60325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138E0-F20A-4B24-B8BE-C83B9EAF722F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45DE9-AC3F-44C1-95C0-7AAC7EF9B1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2B702-9695-4A34-9CBD-73E654A62C5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631" y="1397001"/>
            <a:ext cx="42437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061" y="1397001"/>
            <a:ext cx="42437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AEA9E-4A58-4BD5-95EA-B2C541133775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B57D-54F0-4CA3-B1C8-F6647995F4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D65A-BC9D-4C05-B1AB-C6C58744ABAF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E3A59-18ED-4AD6-91AC-7C9FEF139A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FD22F-B990-4D8A-B567-FBBC86254984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2EE6-6945-4E77-9814-D5F27BE04E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9E3BE-5F8D-4C65-92B1-8D62C0531271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B9251-4108-4C29-B24D-E72DA1D084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F6510-F945-484F-8B7F-4CB7891052F1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3CF04-CAC7-41C7-BB6D-AE2B09DA16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73D37-3EF2-4B2E-B7D6-02BBD8DBF88D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89AFF-A588-499A-BCEF-02E3C2F0D7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0859E-E382-4C81-A158-758344177B04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798C-B9CB-4CA1-8969-ABDCD36B5C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769" y="184151"/>
            <a:ext cx="2157046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631" y="184151"/>
            <a:ext cx="6330462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FA01F2-6CF7-449D-897B-AC26AC699E70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2FFC8-8C46-46D9-8EE8-A39196D58E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us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79938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F863E-418F-444D-893A-14FF4DCBF084}" type="datetime1">
              <a:rPr lang="en-GB" smtClean="0">
                <a:solidFill>
                  <a:prstClr val="white"/>
                </a:solidFill>
              </a:rPr>
              <a:pPr/>
              <a:t>01/02/2018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5F56CD-7EFE-4DED-BB3B-9194CCA9487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97523" y="2155826"/>
            <a:ext cx="7772400" cy="147002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</a:t>
            </a:r>
            <a:r>
              <a:rPr lang="en-GB" dirty="0" smtClean="0"/>
              <a:t>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FF290-009D-4FF7-9425-A3210BC180DA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3809-15FD-45C1-8290-613EA60325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7B132-D78E-44F2-8C6A-98827D5F1E2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138E0-F20A-4B24-B8BE-C83B9EAF722F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45DE9-AC3F-44C1-95C0-7AAC7EF9B1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631" y="1397001"/>
            <a:ext cx="42437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061" y="1397001"/>
            <a:ext cx="42437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AEA9E-4A58-4BD5-95EA-B2C541133775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B57D-54F0-4CA3-B1C8-F6647995F4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6D65A-BC9D-4C05-B1AB-C6C58744ABAF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E3A59-18ED-4AD6-91AC-7C9FEF139A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FD22F-B990-4D8A-B567-FBBC86254984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2EE6-6945-4E77-9814-D5F27BE04E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9E3BE-5F8D-4C65-92B1-8D62C0531271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B9251-4108-4C29-B24D-E72DA1D084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F6510-F945-484F-8B7F-4CB7891052F1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3CF04-CAC7-41C7-BB6D-AE2B09DA16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73D37-3EF2-4B2E-B7D6-02BBD8DBF88D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89AFF-A588-499A-BCEF-02E3C2F0D7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0859E-E382-4C81-A158-758344177B04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798C-B9CB-4CA1-8969-ABDCD36B5C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769" y="184151"/>
            <a:ext cx="2157046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631" y="184151"/>
            <a:ext cx="6330462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FA01F2-6CF7-449D-897B-AC26AC699E70}" type="datetime1">
              <a:rPr lang="en-GB"/>
              <a:pPr/>
              <a:t>01/02/2018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5225"/>
            <a:ext cx="650630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50000"/>
              </a:spcBef>
            </a:pPr>
            <a:endParaRPr lang="en-GB" sz="2400">
              <a:solidFill>
                <a:srgbClr val="FF0000"/>
              </a:solidFill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2FFC8-8C46-46D9-8EE8-A39196D58E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E8E51-B8AD-4689-8A43-41817867AA4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9ACBF-68F7-4E65-A6D8-57142D389F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57CEE-A3BD-467D-8268-FFB125E0EBF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ED9D6-B094-4B95-8E47-7101691FD66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Rectangle 9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3575" y="6237288"/>
            <a:ext cx="21336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ahoma" pitchFamily="34" charset="0"/>
              </a:defRPr>
            </a:lvl1pPr>
          </a:lstStyle>
          <a:p>
            <a:fld id="{6FD34949-EAA8-40A3-8945-1190607A4C34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116" name="Rectangle 92"/>
          <p:cNvSpPr>
            <a:spLocks noChangeArrowheads="1"/>
          </p:cNvSpPr>
          <p:nvPr/>
        </p:nvSpPr>
        <p:spPr bwMode="auto">
          <a:xfrm>
            <a:off x="827088" y="141288"/>
            <a:ext cx="213360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endParaRPr lang="en-GB" sz="1000" b="1">
              <a:latin typeface="Tahoma" pitchFamily="34" charset="0"/>
            </a:endParaRPr>
          </a:p>
        </p:txBody>
      </p:sp>
      <p:pic>
        <p:nvPicPr>
          <p:cNvPr id="1028" name="Picture 100" descr="fon_powerpoint_31070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623888" y="-452438"/>
            <a:ext cx="10391776" cy="776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-110" charset="0"/>
          <a:ea typeface="Arial" pitchFamily="-110" charset="0"/>
          <a:cs typeface="Arial" pitchFamily="-11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-110" charset="0"/>
          <a:ea typeface="Arial" pitchFamily="-110" charset="0"/>
          <a:cs typeface="Arial" pitchFamily="-11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-110" charset="0"/>
          <a:ea typeface="Arial" pitchFamily="-110" charset="0"/>
          <a:cs typeface="Arial" pitchFamily="-11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-110" charset="0"/>
          <a:ea typeface="Arial" pitchFamily="-110" charset="0"/>
          <a:cs typeface="Arial" pitchFamily="-11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-110" charset="0"/>
          <a:ea typeface="Arial" pitchFamily="-110" charset="0"/>
          <a:cs typeface="Arial" pitchFamily="-11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-110" charset="0"/>
          <a:ea typeface="Arial" pitchFamily="-110" charset="0"/>
          <a:cs typeface="Arial" pitchFamily="-11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-110" charset="0"/>
          <a:ea typeface="Arial" pitchFamily="-110" charset="0"/>
          <a:cs typeface="Arial" pitchFamily="-11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D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ea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ea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ea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us_inn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846" y="1968500"/>
            <a:ext cx="8721969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866" y="6467475"/>
            <a:ext cx="172915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D33FC47D-E9E8-4F21-9715-CEB98CB80064}" type="datetime1">
              <a:rPr lang="en-GB" smtClean="0">
                <a:latin typeface="Verdana" pitchFamily="34" charset="0"/>
                <a:cs typeface="+mn-cs"/>
                <a:sym typeface="Webdings" pitchFamily="18" charset="2"/>
              </a:rPr>
              <a:pPr/>
              <a:t>01/02/2018</a:t>
            </a:fld>
            <a:endParaRPr lang="en-GB" dirty="0"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2831" y="64674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80D64338-6FBD-4EC5-8E4B-9AFC0740AC95}" type="slidenum">
              <a:rPr lang="en-GB" smtClean="0">
                <a:latin typeface="Verdana" pitchFamily="34" charset="0"/>
                <a:cs typeface="+mn-cs"/>
                <a:sym typeface="Webdings" pitchFamily="18" charset="2"/>
              </a:rPr>
              <a:pPr/>
              <a:t>‹#›</a:t>
            </a:fld>
            <a:endParaRPr lang="en-GB" dirty="0"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5847" y="1193801"/>
            <a:ext cx="8745414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us_inner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846" y="1968500"/>
            <a:ext cx="8721969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866" y="6467475"/>
            <a:ext cx="172915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D33FC47D-E9E8-4F21-9715-CEB98CB80064}" type="datetime1">
              <a:rPr lang="en-GB" smtClean="0">
                <a:latin typeface="Verdana" pitchFamily="34" charset="0"/>
                <a:sym typeface="Webdings" pitchFamily="18" charset="2"/>
              </a:rPr>
              <a:pPr/>
              <a:t>01/02/2018</a:t>
            </a:fld>
            <a:endParaRPr lang="en-GB" dirty="0"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2831" y="64674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80D64338-6FBD-4EC5-8E4B-9AFC0740AC95}" type="slidenum">
              <a:rPr lang="en-GB" smtClean="0">
                <a:latin typeface="Verdana" pitchFamily="34" charset="0"/>
                <a:sym typeface="Webdings" pitchFamily="18" charset="2"/>
              </a:rPr>
              <a:pPr/>
              <a:t>‹#›</a:t>
            </a:fld>
            <a:endParaRPr lang="en-GB" dirty="0"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5847" y="1193801"/>
            <a:ext cx="8745414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9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us_inn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846" y="1968500"/>
            <a:ext cx="8721969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866" y="6467475"/>
            <a:ext cx="172915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D33FC47D-E9E8-4F21-9715-CEB98CB80064}" type="datetime1">
              <a:rPr lang="en-GB" smtClean="0">
                <a:latin typeface="Verdana" pitchFamily="34" charset="0"/>
                <a:cs typeface="+mn-cs"/>
                <a:sym typeface="Webdings" pitchFamily="18" charset="2"/>
              </a:rPr>
              <a:pPr/>
              <a:t>01/02/2018</a:t>
            </a:fld>
            <a:endParaRPr lang="en-GB" dirty="0"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2831" y="64674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80D64338-6FBD-4EC5-8E4B-9AFC0740AC95}" type="slidenum">
              <a:rPr lang="en-GB" smtClean="0">
                <a:latin typeface="Verdana" pitchFamily="34" charset="0"/>
                <a:cs typeface="+mn-cs"/>
                <a:sym typeface="Webdings" pitchFamily="18" charset="2"/>
              </a:rPr>
              <a:pPr/>
              <a:t>‹#›</a:t>
            </a:fld>
            <a:endParaRPr lang="en-GB" dirty="0">
              <a:latin typeface="Verdana" pitchFamily="34" charset="0"/>
              <a:cs typeface="+mn-cs"/>
              <a:sym typeface="Webdings" pitchFamily="18" charset="2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5847" y="1193801"/>
            <a:ext cx="8745414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_tempus_inn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846" y="1968500"/>
            <a:ext cx="8721969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866" y="6467475"/>
            <a:ext cx="172915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D33FC47D-E9E8-4F21-9715-CEB98CB80064}" type="datetime1">
              <a:rPr lang="en-GB" smtClean="0">
                <a:latin typeface="Verdana" pitchFamily="34" charset="0"/>
                <a:sym typeface="Webdings" pitchFamily="18" charset="2"/>
              </a:rPr>
              <a:pPr/>
              <a:t>01/02/2018</a:t>
            </a:fld>
            <a:endParaRPr lang="en-GB" dirty="0"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2831" y="64674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80D64338-6FBD-4EC5-8E4B-9AFC0740AC95}" type="slidenum">
              <a:rPr lang="en-GB" smtClean="0">
                <a:latin typeface="Verdana" pitchFamily="34" charset="0"/>
                <a:sym typeface="Webdings" pitchFamily="18" charset="2"/>
              </a:rPr>
              <a:pPr/>
              <a:t>‹#›</a:t>
            </a:fld>
            <a:endParaRPr lang="en-GB" dirty="0"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5847" y="1193801"/>
            <a:ext cx="8745414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7992888" cy="1368152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Clr>
                <a:srgbClr val="CD6600"/>
              </a:buClr>
              <a:defRPr/>
            </a:pPr>
            <a:r>
              <a:rPr lang="en-GB" sz="2800" dirty="0" smtClean="0">
                <a:solidFill>
                  <a:srgbClr val="CD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ea typeface="ＭＳ Ｐゴシック" charset="0"/>
              </a:rPr>
              <a:t>2017 Selection – main results and tendencies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051720" y="5229200"/>
            <a:ext cx="5040560" cy="1066452"/>
          </a:xfrm>
        </p:spPr>
        <p:txBody>
          <a:bodyPr/>
          <a:lstStyle/>
          <a:p>
            <a:pPr algn="ctr"/>
            <a:r>
              <a:rPr lang="en-GB" sz="2000" i="1" dirty="0" smtClean="0">
                <a:latin typeface="+mj-lt"/>
              </a:rPr>
              <a:t>Project Grantholders' Meeting</a:t>
            </a:r>
          </a:p>
          <a:p>
            <a:pPr algn="ctr"/>
            <a:r>
              <a:rPr lang="en-GB" sz="2000" i="1" dirty="0" smtClean="0">
                <a:latin typeface="+mj-lt"/>
              </a:rPr>
              <a:t>Brussels, 29-30.01.2018</a:t>
            </a:r>
            <a:endParaRPr lang="en-GB" sz="2000" i="1" dirty="0">
              <a:latin typeface="+mj-lt"/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916832"/>
            <a:ext cx="7762909" cy="1224136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ERASMUS+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Capacity-building in Higher Education</a:t>
            </a:r>
            <a:endParaRPr lang="en-GB" sz="40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4139952" y="6453336"/>
            <a:ext cx="864096" cy="40466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i="1" kern="1200">
                <a:solidFill>
                  <a:schemeClr val="tx1"/>
                </a:solidFill>
                <a:latin typeface="Verdana Bold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fr-BE" altLang="fr-FR" dirty="0" smtClean="0">
                <a:solidFill>
                  <a:schemeClr val="bg1"/>
                </a:solidFill>
              </a:rPr>
              <a:t>Erasmus+</a:t>
            </a:r>
            <a:endParaRPr lang="en-GB" alt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80" y="2132856"/>
            <a:ext cx="6492240" cy="429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07407" y="1124744"/>
            <a:ext cx="2383986" cy="76944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solidFill>
                  <a:srgbClr val="666633"/>
                </a:solidFill>
                <a:effectLst>
                  <a:reflection blurRad="12700" stA="50000" endPos="50000" dist="5000" dir="5400000" sy="-100000" rotWithShape="0"/>
                </a:effectLst>
              </a:rPr>
              <a:t>SMART</a:t>
            </a:r>
            <a:endParaRPr lang="en-US" sz="5400" b="1" cap="all" spc="0" dirty="0">
              <a:ln w="0"/>
              <a:solidFill>
                <a:srgbClr val="666633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6804248" y="1573421"/>
            <a:ext cx="1872208" cy="476071"/>
          </a:xfrm>
          <a:prstGeom prst="wedgeEllipseCallout">
            <a:avLst>
              <a:gd name="adj1" fmla="val -71940"/>
              <a:gd name="adj2" fmla="val 302145"/>
            </a:avLst>
          </a:prstGeom>
          <a:solidFill>
            <a:srgbClr val="FF9900"/>
          </a:solidFill>
          <a:ln>
            <a:solidFill>
              <a:srgbClr val="996633"/>
            </a:solidFill>
          </a:ln>
          <a:effectLst>
            <a:outerShdw sx="103000" sy="103000" algn="ctr" rotWithShape="0">
              <a:srgbClr val="000000">
                <a:alpha val="43137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/>
              <a:t>STUDENTS</a:t>
            </a: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899592" y="1340768"/>
            <a:ext cx="2088232" cy="389513"/>
          </a:xfrm>
          <a:prstGeom prst="wedgeEllipseCallout">
            <a:avLst>
              <a:gd name="adj1" fmla="val 59736"/>
              <a:gd name="adj2" fmla="val 311927"/>
            </a:avLst>
          </a:prstGeom>
          <a:solidFill>
            <a:srgbClr val="FF9900"/>
          </a:solidFill>
          <a:ln>
            <a:solidFill>
              <a:srgbClr val="996633"/>
            </a:solidFill>
          </a:ln>
          <a:effectLst>
            <a:outerShdw sx="103000" sy="103000" algn="ctr" rotWithShape="0">
              <a:srgbClr val="000000">
                <a:alpha val="43137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</a:rPr>
              <a:t>RESEARCHERS</a:t>
            </a:r>
          </a:p>
        </p:txBody>
      </p:sp>
      <p:sp>
        <p:nvSpPr>
          <p:cNvPr id="14" name="Oval Callout 13"/>
          <p:cNvSpPr/>
          <p:nvPr/>
        </p:nvSpPr>
        <p:spPr bwMode="auto">
          <a:xfrm>
            <a:off x="6786771" y="3212976"/>
            <a:ext cx="2160240" cy="346234"/>
          </a:xfrm>
          <a:prstGeom prst="wedgeEllipseCallout">
            <a:avLst>
              <a:gd name="adj1" fmla="val -95939"/>
              <a:gd name="adj2" fmla="val 589522"/>
            </a:avLst>
          </a:prstGeom>
          <a:solidFill>
            <a:srgbClr val="FF9900"/>
          </a:solidFill>
          <a:ln>
            <a:solidFill>
              <a:srgbClr val="996633"/>
            </a:solidFill>
          </a:ln>
          <a:effectLst>
            <a:outerShdw sx="103000" sy="103000" algn="ctr" rotWithShape="0">
              <a:srgbClr val="000000">
                <a:alpha val="43137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000" b="1" dirty="0" smtClean="0"/>
              <a:t>ENTREPRENEURS</a:t>
            </a:r>
            <a:endParaRPr kumimoji="0" lang="en-GB" sz="10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</a:endParaRPr>
          </a:p>
        </p:txBody>
      </p:sp>
      <p:sp>
        <p:nvSpPr>
          <p:cNvPr id="15" name="Oval Callout 14"/>
          <p:cNvSpPr/>
          <p:nvPr/>
        </p:nvSpPr>
        <p:spPr bwMode="auto">
          <a:xfrm>
            <a:off x="72008" y="4170349"/>
            <a:ext cx="1475656" cy="389513"/>
          </a:xfrm>
          <a:prstGeom prst="wedgeEllipseCallout">
            <a:avLst>
              <a:gd name="adj1" fmla="val 111374"/>
              <a:gd name="adj2" fmla="val 333936"/>
            </a:avLst>
          </a:prstGeom>
          <a:solidFill>
            <a:srgbClr val="FF9900"/>
          </a:solidFill>
          <a:ln>
            <a:solidFill>
              <a:srgbClr val="996633"/>
            </a:solidFill>
          </a:ln>
          <a:effectLst>
            <a:outerShdw sx="103000" sy="103000" algn="ctr" rotWithShape="0">
              <a:srgbClr val="000000">
                <a:alpha val="43137"/>
              </a:srgb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</a:rPr>
              <a:t>SMEs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960" y="427788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ICT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4952201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GIS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8499" y="2778020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b="1" dirty="0" smtClean="0">
                <a:solidFill>
                  <a:schemeClr val="bg1"/>
                </a:solidFill>
              </a:rPr>
              <a:t>MOBILE </a:t>
            </a:r>
          </a:p>
          <a:p>
            <a:pPr algn="ctr"/>
            <a:r>
              <a:rPr lang="en-GB" sz="600" b="1" dirty="0" smtClean="0">
                <a:solidFill>
                  <a:schemeClr val="bg1"/>
                </a:solidFill>
              </a:rPr>
              <a:t>APPLICATIONS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7744" y="3645024"/>
            <a:ext cx="110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800" b="1" dirty="0">
                <a:solidFill>
                  <a:schemeClr val="bg1"/>
                </a:solidFill>
              </a:rPr>
              <a:t>media and </a:t>
            </a:r>
            <a:r>
              <a:rPr lang="en-GB" sz="800" b="1" dirty="0" smtClean="0">
                <a:solidFill>
                  <a:schemeClr val="bg1"/>
                </a:solidFill>
              </a:rPr>
              <a:t>creative</a:t>
            </a:r>
            <a:r>
              <a:rPr lang="fr-BE" sz="800" b="1" dirty="0" smtClean="0">
                <a:solidFill>
                  <a:schemeClr val="bg1"/>
                </a:solidFill>
              </a:rPr>
              <a:t> </a:t>
            </a:r>
            <a:r>
              <a:rPr lang="fr-BE" sz="800" b="1" dirty="0">
                <a:solidFill>
                  <a:schemeClr val="bg1"/>
                </a:solidFill>
              </a:rPr>
              <a:t>industries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3132177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bg1"/>
                </a:solidFill>
              </a:rPr>
              <a:t>ENERGY</a:t>
            </a:r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840" y="5805264"/>
            <a:ext cx="72008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" b="1" dirty="0" smtClean="0">
                <a:solidFill>
                  <a:schemeClr val="bg1"/>
                </a:solidFill>
              </a:rPr>
              <a:t>ENVIRONMENT</a:t>
            </a:r>
            <a:endParaRPr lang="en-GB" sz="4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6461125"/>
            <a:ext cx="896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8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94" y="1124744"/>
            <a:ext cx="8482086" cy="504056"/>
          </a:xfrm>
        </p:spPr>
        <p:txBody>
          <a:bodyPr/>
          <a:lstStyle/>
          <a:p>
            <a:pPr algn="ctr"/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Capacity Building in Higher Education Selection </a:t>
            </a: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br>
              <a:rPr lang="en-GB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4100804" y="6467028"/>
            <a:ext cx="900100" cy="390972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i="1" kern="1200">
                <a:solidFill>
                  <a:schemeClr val="tx1"/>
                </a:solidFill>
                <a:latin typeface="Verdana Bold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fr-BE" altLang="fr-FR" dirty="0" smtClean="0">
                <a:solidFill>
                  <a:schemeClr val="bg1"/>
                </a:solidFill>
              </a:rPr>
              <a:t>Erasmus+</a:t>
            </a:r>
            <a:endParaRPr lang="en-GB" altLang="fr-FR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41879"/>
              </p:ext>
            </p:extLst>
          </p:nvPr>
        </p:nvGraphicFramePr>
        <p:xfrm>
          <a:off x="147222" y="1697168"/>
          <a:ext cx="8921564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792088"/>
                <a:gridCol w="792088"/>
                <a:gridCol w="648072"/>
                <a:gridCol w="746230"/>
                <a:gridCol w="693930"/>
                <a:gridCol w="720080"/>
                <a:gridCol w="720080"/>
                <a:gridCol w="648072"/>
                <a:gridCol w="648072"/>
                <a:gridCol w="608354"/>
                <a:gridCol w="680362"/>
              </a:tblGrid>
              <a:tr h="648072"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Stage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1</a:t>
                      </a:r>
                    </a:p>
                    <a:p>
                      <a:pPr algn="ctr"/>
                      <a:r>
                        <a:rPr lang="en-GB" sz="900" noProof="0" dirty="0" smtClean="0"/>
                        <a:t>Western</a:t>
                      </a:r>
                      <a:r>
                        <a:rPr lang="en-GB" sz="900" baseline="0" noProof="0" dirty="0" smtClean="0"/>
                        <a:t> Balkans</a:t>
                      </a:r>
                      <a:endParaRPr lang="en-GB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2 Eastern </a:t>
                      </a:r>
                      <a:r>
                        <a:rPr lang="en-GB" sz="900" noProof="0" dirty="0" err="1" smtClean="0"/>
                        <a:t>Partn</a:t>
                      </a:r>
                      <a:endParaRPr lang="en-GB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3 South Med</a:t>
                      </a:r>
                      <a:endParaRPr lang="en-GB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4 Russian </a:t>
                      </a:r>
                      <a:r>
                        <a:rPr lang="en-GB" sz="900" noProof="0" dirty="0" err="1" smtClean="0"/>
                        <a:t>Federa-tion</a:t>
                      </a:r>
                      <a:endParaRPr lang="en-GB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6 </a:t>
                      </a:r>
                    </a:p>
                    <a:p>
                      <a:pPr algn="ctr"/>
                      <a:r>
                        <a:rPr lang="en-GB" sz="900" noProof="0" dirty="0" smtClean="0"/>
                        <a:t>Asia</a:t>
                      </a:r>
                      <a:endParaRPr lang="en-GB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7 Central Asia</a:t>
                      </a:r>
                      <a:endParaRPr lang="en-GB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8 </a:t>
                      </a:r>
                    </a:p>
                    <a:p>
                      <a:pPr algn="ctr"/>
                      <a:r>
                        <a:rPr lang="en-GB" sz="900" noProof="0" dirty="0" smtClean="0"/>
                        <a:t>Latin America</a:t>
                      </a:r>
                      <a:endParaRPr lang="en-GB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9 </a:t>
                      </a:r>
                    </a:p>
                    <a:p>
                      <a:pPr algn="ctr"/>
                      <a:r>
                        <a:rPr lang="en-GB" sz="900" noProof="0" dirty="0" smtClean="0"/>
                        <a:t>Iran, Iraq, Yemen</a:t>
                      </a:r>
                      <a:endParaRPr lang="en-GB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10</a:t>
                      </a:r>
                    </a:p>
                    <a:p>
                      <a:pPr algn="ctr"/>
                      <a:r>
                        <a:rPr lang="en-GB" sz="900" noProof="0" dirty="0" smtClean="0"/>
                        <a:t>South Africa</a:t>
                      </a:r>
                      <a:endParaRPr lang="en-GB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11 ACP</a:t>
                      </a:r>
                      <a:endParaRPr lang="en-GB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 smtClean="0"/>
                        <a:t>Total*</a:t>
                      </a:r>
                      <a:endParaRPr lang="en-GB" sz="900" noProof="0" dirty="0"/>
                    </a:p>
                  </a:txBody>
                  <a:tcPr/>
                </a:tc>
              </a:tr>
              <a:tr h="464006">
                <a:tc>
                  <a:txBody>
                    <a:bodyPr/>
                    <a:lstStyle/>
                    <a:p>
                      <a:r>
                        <a:rPr lang="en-GB" sz="1100" b="1" noProof="0" dirty="0" smtClean="0">
                          <a:solidFill>
                            <a:srgbClr val="002060"/>
                          </a:solidFill>
                        </a:rPr>
                        <a:t>Reception</a:t>
                      </a:r>
                      <a:endParaRPr lang="en-GB" sz="11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135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243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196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108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120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121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98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12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50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833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4006">
                <a:tc>
                  <a:txBody>
                    <a:bodyPr/>
                    <a:lstStyle/>
                    <a:p>
                      <a:r>
                        <a:rPr lang="en-GB" sz="1100" b="1" noProof="0" dirty="0" smtClean="0">
                          <a:solidFill>
                            <a:srgbClr val="002060"/>
                          </a:solidFill>
                        </a:rPr>
                        <a:t>Eligible &gt;60 points</a:t>
                      </a:r>
                      <a:endParaRPr lang="en-GB" sz="11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102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167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151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68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76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84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80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36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609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4006">
                <a:tc>
                  <a:txBody>
                    <a:bodyPr/>
                    <a:lstStyle/>
                    <a:p>
                      <a:r>
                        <a:rPr lang="en-GB" sz="1100" b="1" noProof="0" dirty="0" smtClean="0">
                          <a:solidFill>
                            <a:srgbClr val="002060"/>
                          </a:solidFill>
                        </a:rPr>
                        <a:t>Sent to Consultation</a:t>
                      </a:r>
                      <a:endParaRPr lang="en-GB" sz="11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36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58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74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34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76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37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23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295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4006">
                <a:tc>
                  <a:txBody>
                    <a:bodyPr/>
                    <a:lstStyle/>
                    <a:p>
                      <a:r>
                        <a:rPr lang="en-GB" sz="1100" b="1" noProof="0" dirty="0" smtClean="0">
                          <a:solidFill>
                            <a:srgbClr val="002060"/>
                          </a:solidFill>
                        </a:rPr>
                        <a:t>Proposed for funding</a:t>
                      </a:r>
                      <a:endParaRPr lang="en-GB" sz="11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16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37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11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47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14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15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149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 smtClean="0">
                          <a:solidFill>
                            <a:srgbClr val="002060"/>
                          </a:solidFill>
                        </a:rPr>
                        <a:t>(compared to 2016)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(18)</a:t>
                      </a:r>
                      <a:endParaRPr lang="en-GB" sz="1200" b="1" i="1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(24)</a:t>
                      </a:r>
                      <a:endParaRPr lang="en-GB" sz="1200" b="1" i="1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(36)</a:t>
                      </a:r>
                      <a:endParaRPr lang="en-GB" sz="1200" b="1" i="1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(16)</a:t>
                      </a:r>
                      <a:endParaRPr lang="en-GB" sz="1200" b="1" i="1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(53)</a:t>
                      </a:r>
                      <a:endParaRPr lang="en-GB" sz="1200" b="1" i="1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(19)</a:t>
                      </a:r>
                      <a:endParaRPr lang="en-GB" sz="1200" b="1" i="1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(14)</a:t>
                      </a:r>
                      <a:endParaRPr lang="en-GB" sz="1200" b="1" i="1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(4)</a:t>
                      </a:r>
                      <a:endParaRPr lang="en-GB" sz="1200" b="1" i="1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(5)</a:t>
                      </a:r>
                      <a:endParaRPr lang="en-GB" sz="1200" b="1" i="1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(9)</a:t>
                      </a:r>
                      <a:endParaRPr lang="en-GB" sz="1200" b="1" i="1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noProof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(147)</a:t>
                      </a:r>
                      <a:endParaRPr lang="en-GB" sz="1200" b="1" i="1" noProof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3560">
                <a:tc>
                  <a:txBody>
                    <a:bodyPr/>
                    <a:lstStyle/>
                    <a:p>
                      <a:r>
                        <a:rPr lang="en-GB" sz="1100" b="1" noProof="0" dirty="0" smtClean="0">
                          <a:solidFill>
                            <a:srgbClr val="002060"/>
                          </a:solidFill>
                        </a:rPr>
                        <a:t>Success rate </a:t>
                      </a:r>
                    </a:p>
                    <a:p>
                      <a:r>
                        <a:rPr lang="en-GB" sz="1100" b="1" noProof="0" dirty="0" smtClean="0">
                          <a:solidFill>
                            <a:srgbClr val="002060"/>
                          </a:solidFill>
                        </a:rPr>
                        <a:t>2017  - %</a:t>
                      </a:r>
                      <a:endParaRPr lang="en-GB" sz="11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CC6600"/>
                          </a:solidFill>
                        </a:rPr>
                        <a:t>11,8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CC6600"/>
                          </a:solidFill>
                        </a:rPr>
                        <a:t>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18,8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CC660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39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CC6600"/>
                          </a:solidFill>
                        </a:rPr>
                        <a:t>11,5</a:t>
                      </a:r>
                      <a:endParaRPr lang="en-GB" sz="1200" b="1" noProof="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CC6600"/>
                          </a:solidFill>
                        </a:rPr>
                        <a:t>15,3</a:t>
                      </a:r>
                      <a:endParaRPr lang="en-GB" sz="1200" b="1" noProof="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33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33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CC6600"/>
                          </a:solidFill>
                        </a:rPr>
                        <a:t>14</a:t>
                      </a:r>
                      <a:endParaRPr lang="en-GB" sz="1200" b="1" noProof="0" dirty="0">
                        <a:solidFill>
                          <a:srgbClr val="CC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smtClean="0">
                          <a:solidFill>
                            <a:srgbClr val="002060"/>
                          </a:solidFill>
                        </a:rPr>
                        <a:t>17,6</a:t>
                      </a:r>
                      <a:endParaRPr lang="en-GB" sz="12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6151064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smtClean="0">
                <a:solidFill>
                  <a:srgbClr val="7030A0"/>
                </a:solidFill>
              </a:rPr>
              <a:t>* Figures cannot be added as cross-regional applications are counted in one or two regions</a:t>
            </a:r>
            <a:endParaRPr lang="en-GB" sz="1200" i="1" dirty="0">
              <a:solidFill>
                <a:srgbClr val="7030A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48811073"/>
              </p:ext>
            </p:extLst>
          </p:nvPr>
        </p:nvGraphicFramePr>
        <p:xfrm>
          <a:off x="395536" y="5301207"/>
          <a:ext cx="698477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ight Arrow 17"/>
          <p:cNvSpPr/>
          <p:nvPr/>
        </p:nvSpPr>
        <p:spPr bwMode="auto">
          <a:xfrm>
            <a:off x="7380311" y="5128721"/>
            <a:ext cx="360039" cy="917079"/>
          </a:xfrm>
          <a:prstGeom prst="rightArrow">
            <a:avLst>
              <a:gd name="adj1" fmla="val 50000"/>
              <a:gd name="adj2" fmla="val 47795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912605"/>
              </a:solidFill>
              <a:effectLst/>
              <a:latin typeface="Verdana" pitchFamily="34" charset="0"/>
              <a:sym typeface="Webdings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4368" y="5097833"/>
            <a:ext cx="115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solidFill>
                  <a:srgbClr val="FF0000"/>
                </a:solidFill>
              </a:rPr>
              <a:t>Grant Agreement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5781732"/>
            <a:ext cx="1584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i="1" dirty="0" smtClean="0">
                <a:solidFill>
                  <a:srgbClr val="002060"/>
                </a:solidFill>
              </a:rPr>
              <a:t>20/05 – 20/06</a:t>
            </a:r>
            <a:endParaRPr lang="en-GB" sz="1600" i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5260" y="5822092"/>
            <a:ext cx="158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i="1" dirty="0" smtClean="0">
                <a:solidFill>
                  <a:srgbClr val="002060"/>
                </a:solidFill>
              </a:rPr>
              <a:t>14/07</a:t>
            </a:r>
            <a:endParaRPr lang="en-GB" sz="1400" i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0098" y="5812510"/>
            <a:ext cx="158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i="1" dirty="0" smtClean="0">
                <a:solidFill>
                  <a:srgbClr val="002060"/>
                </a:solidFill>
              </a:rPr>
              <a:t>24/07-27/07</a:t>
            </a:r>
            <a:endParaRPr lang="en-GB" sz="1400" i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24128" y="5845634"/>
            <a:ext cx="1584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i="1" dirty="0" smtClean="0">
                <a:solidFill>
                  <a:srgbClr val="002060"/>
                </a:solidFill>
              </a:rPr>
              <a:t>4/08 </a:t>
            </a:r>
            <a:r>
              <a:rPr lang="fr-BE" sz="1400" i="1" dirty="0">
                <a:solidFill>
                  <a:srgbClr val="002060"/>
                </a:solidFill>
              </a:rPr>
              <a:t>– </a:t>
            </a:r>
            <a:r>
              <a:rPr lang="fr-BE" sz="1400" i="1" dirty="0" smtClean="0">
                <a:solidFill>
                  <a:srgbClr val="002060"/>
                </a:solidFill>
              </a:rPr>
              <a:t>7/08</a:t>
            </a:r>
            <a:endParaRPr lang="en-GB" sz="1400" i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8344" y="5855216"/>
            <a:ext cx="1476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i="1" dirty="0" smtClean="0">
                <a:solidFill>
                  <a:srgbClr val="002060"/>
                </a:solidFill>
              </a:rPr>
              <a:t>15/10</a:t>
            </a:r>
            <a:r>
              <a:rPr lang="fr-BE" sz="1600" i="1" dirty="0" smtClean="0">
                <a:solidFill>
                  <a:srgbClr val="002060"/>
                </a:solidFill>
              </a:rPr>
              <a:t> </a:t>
            </a:r>
            <a:r>
              <a:rPr lang="fr-BE" sz="1600" i="1" dirty="0">
                <a:solidFill>
                  <a:srgbClr val="002060"/>
                </a:solidFill>
              </a:rPr>
              <a:t>– </a:t>
            </a:r>
            <a:r>
              <a:rPr lang="fr-BE" sz="1600" i="1" dirty="0" smtClean="0">
                <a:solidFill>
                  <a:srgbClr val="002060"/>
                </a:solidFill>
              </a:rPr>
              <a:t>31/12</a:t>
            </a:r>
            <a:endParaRPr lang="en-GB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12" y="980729"/>
            <a:ext cx="7056784" cy="362992"/>
          </a:xfrm>
        </p:spPr>
        <p:txBody>
          <a:bodyPr/>
          <a:lstStyle/>
          <a:p>
            <a:pPr algn="ctr"/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4100804" y="6467027"/>
            <a:ext cx="900100" cy="39097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i="1" kern="1200">
                <a:solidFill>
                  <a:schemeClr val="tx1"/>
                </a:solidFill>
                <a:latin typeface="Verdana Bold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fr-BE" altLang="fr-FR" dirty="0" smtClean="0">
                <a:solidFill>
                  <a:prstClr val="white"/>
                </a:solidFill>
              </a:rPr>
              <a:t>Erasmus+</a:t>
            </a:r>
            <a:endParaRPr lang="en-GB" altLang="fr-FR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74" y="1004247"/>
            <a:ext cx="891955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en-GB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essons </a:t>
            </a:r>
            <a:r>
              <a:rPr lang="en-GB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learned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578" y="1589022"/>
            <a:ext cx="855409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 smtClean="0">
                <a:solidFill>
                  <a:srgbClr val="FF0000"/>
                </a:solidFill>
              </a:rPr>
              <a:t>Done well:</a:t>
            </a:r>
            <a:endParaRPr lang="en-GB" sz="20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2060"/>
                </a:solidFill>
              </a:rPr>
              <a:t>Take off of "new regions" (LA, Asia, ACP)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2060"/>
                </a:solidFill>
              </a:rPr>
              <a:t>National </a:t>
            </a:r>
            <a:r>
              <a:rPr lang="en-GB" sz="2000" b="0" dirty="0">
                <a:solidFill>
                  <a:srgbClr val="002060"/>
                </a:solidFill>
              </a:rPr>
              <a:t>vs Regional vs </a:t>
            </a:r>
            <a:r>
              <a:rPr lang="en-GB" sz="2000" b="0" dirty="0" smtClean="0">
                <a:solidFill>
                  <a:srgbClr val="002060"/>
                </a:solidFill>
              </a:rPr>
              <a:t>Cross-Regional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2060"/>
                </a:solidFill>
              </a:rPr>
              <a:t>Increased quality of applications</a:t>
            </a:r>
          </a:p>
          <a:p>
            <a:pPr lvl="0"/>
            <a:endParaRPr lang="en-GB" sz="2000" b="0" dirty="0" smtClean="0">
              <a:solidFill>
                <a:srgbClr val="CC6600"/>
              </a:solidFill>
            </a:endParaRPr>
          </a:p>
          <a:p>
            <a:pPr lvl="0"/>
            <a:r>
              <a:rPr lang="en-GB" sz="2000" dirty="0" smtClean="0">
                <a:solidFill>
                  <a:srgbClr val="FF0000"/>
                </a:solidFill>
              </a:rPr>
              <a:t>Could have done better: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2060"/>
                </a:solidFill>
              </a:rPr>
              <a:t>Larger coverage of priorities, thematic areas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2060"/>
                </a:solidFill>
              </a:rPr>
              <a:t>More awareness on cross-cutting priorities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1600" b="0" dirty="0" smtClean="0">
                <a:solidFill>
                  <a:srgbClr val="002060"/>
                </a:solidFill>
              </a:rPr>
              <a:t>Integration in HE of migrants &amp; refugees from affected countries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600" b="0" dirty="0" smtClean="0">
                <a:solidFill>
                  <a:srgbClr val="002060"/>
                </a:solidFill>
              </a:rPr>
              <a:t>Wider diversity of partner / applicant organisations </a:t>
            </a:r>
            <a:endParaRPr lang="en-GB" sz="2000" dirty="0" smtClean="0">
              <a:solidFill>
                <a:srgbClr val="002060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2060"/>
                </a:solidFill>
              </a:rPr>
              <a:t>Projects' innovation potential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2060"/>
                </a:solidFill>
                <a:sym typeface="Wingdings"/>
              </a:rPr>
              <a:t>Better involvement of students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02060"/>
                </a:solidFill>
                <a:sym typeface="Wingdings"/>
              </a:rPr>
              <a:t>More active and transparent role of Ministries of Education (strengthening impact at national level)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4" name="Picture 3" descr="thankyou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7" y="980729"/>
            <a:ext cx="816892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704" y="6469309"/>
            <a:ext cx="865187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3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4139952" y="6453336"/>
            <a:ext cx="900100" cy="40466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i="1" kern="1200">
                <a:solidFill>
                  <a:schemeClr val="tx1"/>
                </a:solidFill>
                <a:latin typeface="Verdana Bold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fr-BE" altLang="fr-FR" dirty="0" smtClean="0">
                <a:solidFill>
                  <a:schemeClr val="bg1"/>
                </a:solidFill>
              </a:rPr>
              <a:t>Erasmus+</a:t>
            </a:r>
            <a:endParaRPr lang="en-GB" altLang="fr-FR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909317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2060"/>
                </a:solidFill>
                <a:latin typeface="+mn-lt"/>
              </a:rPr>
              <a:t> 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11560" y="1954781"/>
            <a:ext cx="784887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GB" kern="0" dirty="0" smtClean="0">
                <a:solidFill>
                  <a:srgbClr val="002060"/>
                </a:solidFill>
              </a:rPr>
              <a:t>Received applications: </a:t>
            </a:r>
            <a:r>
              <a:rPr lang="en-GB" kern="0" dirty="0" smtClean="0">
                <a:solidFill>
                  <a:srgbClr val="FF0000"/>
                </a:solidFill>
              </a:rPr>
              <a:t>833</a:t>
            </a:r>
            <a:r>
              <a:rPr lang="en-GB" kern="0" dirty="0" smtClean="0">
                <a:solidFill>
                  <a:srgbClr val="002060"/>
                </a:solidFill>
              </a:rPr>
              <a:t> (compared to 736 in 2017, </a:t>
            </a:r>
            <a:r>
              <a:rPr lang="en-GB" kern="0" dirty="0" smtClean="0">
                <a:solidFill>
                  <a:srgbClr val="FF0000"/>
                </a:solidFill>
              </a:rPr>
              <a:t>+13% </a:t>
            </a:r>
            <a:r>
              <a:rPr lang="en-GB" kern="0" dirty="0" smtClean="0">
                <a:solidFill>
                  <a:srgbClr val="002060"/>
                </a:solidFill>
              </a:rPr>
              <a:t>increase)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GB" kern="0" dirty="0" smtClean="0">
                <a:solidFill>
                  <a:srgbClr val="002060"/>
                </a:solidFill>
              </a:rPr>
              <a:t>Recommended for funding: </a:t>
            </a:r>
            <a:r>
              <a:rPr lang="en-GB" b="0" dirty="0" smtClean="0">
                <a:solidFill>
                  <a:srgbClr val="FF0000"/>
                </a:solidFill>
              </a:rPr>
              <a:t>149</a:t>
            </a:r>
            <a:r>
              <a:rPr lang="en-GB" b="0" dirty="0" smtClean="0"/>
              <a:t> </a:t>
            </a:r>
            <a:r>
              <a:rPr lang="en-GB" b="0" i="1" kern="0" dirty="0" smtClean="0">
                <a:solidFill>
                  <a:srgbClr val="002060"/>
                </a:solidFill>
              </a:rPr>
              <a:t>(17,6% from 833 submitted proposals)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kern="0" dirty="0" smtClean="0">
                <a:solidFill>
                  <a:srgbClr val="002060"/>
                </a:solidFill>
              </a:rPr>
              <a:t>Joint Projects: </a:t>
            </a:r>
            <a:r>
              <a:rPr lang="en-GB" b="0" dirty="0" smtClean="0">
                <a:solidFill>
                  <a:srgbClr val="FF0000"/>
                </a:solidFill>
              </a:rPr>
              <a:t>134</a:t>
            </a:r>
            <a:r>
              <a:rPr lang="en-GB" b="0" dirty="0" smtClean="0"/>
              <a:t> </a:t>
            </a:r>
            <a:r>
              <a:rPr lang="en-GB" b="0" i="1" kern="0" dirty="0" smtClean="0">
                <a:solidFill>
                  <a:srgbClr val="002060"/>
                </a:solidFill>
              </a:rPr>
              <a:t>(84%)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kern="0" dirty="0" smtClean="0">
                <a:solidFill>
                  <a:srgbClr val="002060"/>
                </a:solidFill>
              </a:rPr>
              <a:t>Structural Projects: </a:t>
            </a:r>
            <a:r>
              <a:rPr lang="en-GB" b="0" dirty="0" smtClean="0">
                <a:solidFill>
                  <a:srgbClr val="FF0000"/>
                </a:solidFill>
              </a:rPr>
              <a:t>15</a:t>
            </a:r>
            <a:r>
              <a:rPr lang="en-GB" b="0" dirty="0" smtClean="0"/>
              <a:t> </a:t>
            </a:r>
            <a:r>
              <a:rPr lang="en-GB" b="0" i="1" kern="0" dirty="0" smtClean="0">
                <a:solidFill>
                  <a:srgbClr val="002060"/>
                </a:solidFill>
              </a:rPr>
              <a:t>(16%)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1" kern="0" dirty="0" smtClean="0">
                <a:solidFill>
                  <a:srgbClr val="002060"/>
                </a:solidFill>
              </a:rPr>
              <a:t>National:</a:t>
            </a:r>
            <a:r>
              <a:rPr lang="en-GB" b="0" i="1" dirty="0" smtClean="0">
                <a:solidFill>
                  <a:srgbClr val="002060"/>
                </a:solidFill>
              </a:rPr>
              <a:t> </a:t>
            </a:r>
            <a:r>
              <a:rPr lang="en-GB" b="0" i="1" dirty="0" smtClean="0">
                <a:solidFill>
                  <a:srgbClr val="FF0000"/>
                </a:solidFill>
              </a:rPr>
              <a:t>73</a:t>
            </a:r>
            <a:r>
              <a:rPr lang="en-GB" b="0" i="1" dirty="0" smtClean="0"/>
              <a:t> </a:t>
            </a:r>
            <a:r>
              <a:rPr lang="en-GB" b="0" i="1" kern="0" dirty="0" smtClean="0">
                <a:solidFill>
                  <a:srgbClr val="002060"/>
                </a:solidFill>
              </a:rPr>
              <a:t>(49%)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1" kern="0" dirty="0" smtClean="0">
                <a:solidFill>
                  <a:srgbClr val="002060"/>
                </a:solidFill>
              </a:rPr>
              <a:t>Multi-country: </a:t>
            </a:r>
            <a:r>
              <a:rPr lang="en-GB" b="0" i="1" kern="0" dirty="0" smtClean="0">
                <a:solidFill>
                  <a:srgbClr val="FF0000"/>
                </a:solidFill>
              </a:rPr>
              <a:t>76</a:t>
            </a:r>
            <a:r>
              <a:rPr lang="en-GB" b="0" i="1" kern="0" dirty="0" smtClean="0">
                <a:solidFill>
                  <a:srgbClr val="002060"/>
                </a:solidFill>
              </a:rPr>
              <a:t> (51%) of which 58 </a:t>
            </a:r>
            <a:r>
              <a:rPr lang="en-GB" b="0" i="1" kern="0" dirty="0">
                <a:solidFill>
                  <a:srgbClr val="002060"/>
                </a:solidFill>
              </a:rPr>
              <a:t>regional +  </a:t>
            </a:r>
            <a:r>
              <a:rPr lang="en-GB" b="0" i="1" kern="0" dirty="0" smtClean="0">
                <a:solidFill>
                  <a:srgbClr val="002060"/>
                </a:solidFill>
              </a:rPr>
              <a:t>18 cross-regional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1" kern="0" dirty="0" smtClean="0">
                <a:solidFill>
                  <a:srgbClr val="002060"/>
                </a:solidFill>
              </a:rPr>
              <a:t>Projects with </a:t>
            </a:r>
            <a:r>
              <a:rPr lang="en-GB" b="0" i="1" kern="0" dirty="0">
                <a:solidFill>
                  <a:srgbClr val="002060"/>
                </a:solidFill>
              </a:rPr>
              <a:t>a Partner Country coordinator:</a:t>
            </a:r>
            <a:r>
              <a:rPr lang="en-GB" b="0" i="1" dirty="0">
                <a:solidFill>
                  <a:srgbClr val="002060"/>
                </a:solidFill>
              </a:rPr>
              <a:t> </a:t>
            </a:r>
            <a:r>
              <a:rPr lang="en-GB" b="0" i="1" dirty="0" smtClean="0">
                <a:solidFill>
                  <a:srgbClr val="FF0000"/>
                </a:solidFill>
              </a:rPr>
              <a:t>34</a:t>
            </a:r>
            <a:r>
              <a:rPr lang="en-GB" b="0" i="1" dirty="0" smtClean="0"/>
              <a:t> </a:t>
            </a:r>
            <a:r>
              <a:rPr lang="en-GB" b="0" i="1" kern="0" dirty="0">
                <a:solidFill>
                  <a:srgbClr val="002060"/>
                </a:solidFill>
              </a:rPr>
              <a:t>(</a:t>
            </a:r>
            <a:r>
              <a:rPr lang="en-GB" b="0" i="1" kern="0" dirty="0" smtClean="0">
                <a:solidFill>
                  <a:srgbClr val="002060"/>
                </a:solidFill>
              </a:rPr>
              <a:t>23%)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</a:pPr>
            <a:r>
              <a:rPr lang="en-GB" i="1" kern="0" dirty="0" smtClean="0">
                <a:solidFill>
                  <a:srgbClr val="002060"/>
                </a:solidFill>
              </a:rPr>
              <a:t>Countries represented in the selected projects: </a:t>
            </a:r>
            <a:r>
              <a:rPr lang="en-GB" b="0" i="1" kern="0" dirty="0" smtClean="0">
                <a:solidFill>
                  <a:srgbClr val="FF0000"/>
                </a:solidFill>
              </a:rPr>
              <a:t>103</a:t>
            </a:r>
            <a:r>
              <a:rPr lang="en-GB" b="0" i="1" kern="0" dirty="0">
                <a:solidFill>
                  <a:srgbClr val="002060"/>
                </a:solidFill>
              </a:rPr>
              <a:t> </a:t>
            </a:r>
            <a:r>
              <a:rPr lang="en-GB" b="0" i="1" kern="0" dirty="0" smtClean="0">
                <a:solidFill>
                  <a:srgbClr val="002060"/>
                </a:solidFill>
              </a:rPr>
              <a:t>(out of 147) Partner Countries and </a:t>
            </a:r>
            <a:r>
              <a:rPr lang="en-GB" b="0" i="1" kern="0" dirty="0" smtClean="0">
                <a:solidFill>
                  <a:srgbClr val="FF0000"/>
                </a:solidFill>
              </a:rPr>
              <a:t>32</a:t>
            </a:r>
            <a:r>
              <a:rPr lang="en-GB" b="0" i="1" kern="0" dirty="0" smtClean="0">
                <a:solidFill>
                  <a:srgbClr val="002060"/>
                </a:solidFill>
              </a:rPr>
              <a:t> (out of 33) Programme Countries 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</a:pPr>
            <a:r>
              <a:rPr lang="en-GB" i="1" kern="0" dirty="0" smtClean="0">
                <a:solidFill>
                  <a:srgbClr val="002060"/>
                </a:solidFill>
              </a:rPr>
              <a:t>Average </a:t>
            </a:r>
            <a:r>
              <a:rPr lang="en-GB" i="1" kern="0" dirty="0">
                <a:solidFill>
                  <a:srgbClr val="002060"/>
                </a:solidFill>
              </a:rPr>
              <a:t>consortium size: </a:t>
            </a:r>
            <a:r>
              <a:rPr lang="en-GB" b="0" i="1" dirty="0">
                <a:solidFill>
                  <a:srgbClr val="FF0000"/>
                </a:solidFill>
              </a:rPr>
              <a:t>12 partners </a:t>
            </a:r>
            <a:r>
              <a:rPr lang="en-GB" b="0" i="1" kern="0" dirty="0">
                <a:solidFill>
                  <a:srgbClr val="002060"/>
                </a:solidFill>
              </a:rPr>
              <a:t>(min. 6 , max. </a:t>
            </a:r>
            <a:r>
              <a:rPr lang="en-GB" b="0" i="1" kern="0" dirty="0" smtClean="0">
                <a:solidFill>
                  <a:srgbClr val="002060"/>
                </a:solidFill>
              </a:rPr>
              <a:t>32)</a:t>
            </a:r>
            <a:endParaRPr lang="en-GB" b="0" i="1" kern="0" dirty="0">
              <a:solidFill>
                <a:srgbClr val="002060"/>
              </a:solidFill>
            </a:endParaRPr>
          </a:p>
          <a:p>
            <a:pPr lvl="1" indent="-457200">
              <a:spcBef>
                <a:spcPts val="600"/>
              </a:spcBef>
              <a:spcAft>
                <a:spcPts val="600"/>
              </a:spcAft>
            </a:pPr>
            <a:r>
              <a:rPr lang="en-GB" i="1" kern="0" dirty="0">
                <a:solidFill>
                  <a:srgbClr val="002060"/>
                </a:solidFill>
              </a:rPr>
              <a:t>Average budget:</a:t>
            </a:r>
            <a:r>
              <a:rPr lang="en-GB" i="1" dirty="0">
                <a:solidFill>
                  <a:srgbClr val="00206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879.850</a:t>
            </a:r>
            <a:r>
              <a:rPr lang="en-GB" i="1" dirty="0" smtClean="0">
                <a:solidFill>
                  <a:srgbClr val="002060"/>
                </a:solidFill>
              </a:rPr>
              <a:t> </a:t>
            </a:r>
            <a:r>
              <a:rPr lang="en-GB" b="0" i="1" dirty="0" smtClean="0">
                <a:solidFill>
                  <a:srgbClr val="FF0000"/>
                </a:solidFill>
              </a:rPr>
              <a:t>€ </a:t>
            </a:r>
            <a:endParaRPr lang="en-GB" b="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67116"/>
            <a:ext cx="7992888" cy="432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GB" sz="2600" dirty="0">
                <a:solidFill>
                  <a:srgbClr val="4597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Summary of Results</a:t>
            </a:r>
          </a:p>
        </p:txBody>
      </p:sp>
    </p:spTree>
    <p:extLst>
      <p:ext uri="{BB962C8B-B14F-4D97-AF65-F5344CB8AC3E}">
        <p14:creationId xmlns:p14="http://schemas.microsoft.com/office/powerpoint/2010/main" val="24091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GB" sz="2600" dirty="0">
                <a:solidFill>
                  <a:srgbClr val="4597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Coverage of submitted applications by </a:t>
            </a:r>
            <a:r>
              <a:rPr lang="en-GB" sz="2600" dirty="0" smtClean="0">
                <a:solidFill>
                  <a:srgbClr val="4597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regions 2017 vs 2016</a:t>
            </a:r>
            <a:endParaRPr lang="en-GB" sz="2600" dirty="0">
              <a:solidFill>
                <a:srgbClr val="4597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Footer Placeholder 4"/>
          <p:cNvSpPr txBox="1">
            <a:spLocks/>
          </p:cNvSpPr>
          <p:nvPr/>
        </p:nvSpPr>
        <p:spPr bwMode="auto">
          <a:xfrm>
            <a:off x="4139952" y="6453336"/>
            <a:ext cx="900100" cy="404664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i="1" kern="1200">
                <a:solidFill>
                  <a:schemeClr val="tx1"/>
                </a:solidFill>
                <a:latin typeface="Verdana Bold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fr-BE" altLang="fr-FR" dirty="0" smtClean="0">
                <a:solidFill>
                  <a:schemeClr val="bg1"/>
                </a:solidFill>
              </a:rPr>
              <a:t>Erasmus+</a:t>
            </a:r>
            <a:endParaRPr lang="en-GB" altLang="fr-FR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56999"/>
              </p:ext>
            </p:extLst>
          </p:nvPr>
        </p:nvGraphicFramePr>
        <p:xfrm>
          <a:off x="265491" y="2060848"/>
          <a:ext cx="8649022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286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477860"/>
              </p:ext>
            </p:extLst>
          </p:nvPr>
        </p:nvGraphicFramePr>
        <p:xfrm>
          <a:off x="539552" y="2348880"/>
          <a:ext cx="828092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52" y="1556792"/>
            <a:ext cx="8860649" cy="430886"/>
          </a:xfrm>
        </p:spPr>
        <p:txBody>
          <a:bodyPr/>
          <a:lstStyle/>
          <a:p>
            <a:pPr algn="ctr">
              <a:lnSpc>
                <a:spcPct val="85000"/>
              </a:lnSpc>
              <a:defRPr/>
            </a:pPr>
            <a:r>
              <a:rPr lang="en-GB" sz="2600" dirty="0" smtClean="0">
                <a:solidFill>
                  <a:srgbClr val="4597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Selection progress 2017 vs 2016</a:t>
            </a:r>
            <a:endParaRPr lang="en-GB" sz="2600" dirty="0">
              <a:solidFill>
                <a:srgbClr val="4597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458904"/>
            <a:ext cx="9017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69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29799" y="1412776"/>
            <a:ext cx="6888425" cy="432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GB" sz="2600" dirty="0">
                <a:solidFill>
                  <a:srgbClr val="4597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Selection </a:t>
            </a:r>
            <a:r>
              <a:rPr lang="en-GB" sz="2600" dirty="0" smtClean="0">
                <a:solidFill>
                  <a:srgbClr val="4597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Results – Type of projects</a:t>
            </a:r>
            <a:endParaRPr lang="en-GB" sz="2600" dirty="0">
              <a:solidFill>
                <a:srgbClr val="4597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42" y="6461125"/>
            <a:ext cx="896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283711"/>
              </p:ext>
            </p:extLst>
          </p:nvPr>
        </p:nvGraphicFramePr>
        <p:xfrm>
          <a:off x="755576" y="2348880"/>
          <a:ext cx="763284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523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72761" y="1412776"/>
            <a:ext cx="8002512" cy="432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GB" sz="2600" dirty="0">
                <a:solidFill>
                  <a:srgbClr val="4597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Selection </a:t>
            </a:r>
            <a:r>
              <a:rPr lang="en-GB" sz="2600" dirty="0" smtClean="0">
                <a:solidFill>
                  <a:srgbClr val="4597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Results – Priority areas covered</a:t>
            </a:r>
            <a:endParaRPr lang="en-GB" sz="2600" dirty="0">
              <a:solidFill>
                <a:srgbClr val="4597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42" y="6461125"/>
            <a:ext cx="896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16608"/>
              </p:ext>
            </p:extLst>
          </p:nvPr>
        </p:nvGraphicFramePr>
        <p:xfrm>
          <a:off x="947737" y="1993106"/>
          <a:ext cx="7248525" cy="424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840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r="13199"/>
          <a:stretch/>
        </p:blipFill>
        <p:spPr bwMode="auto">
          <a:xfrm flipH="1">
            <a:off x="76240" y="3645024"/>
            <a:ext cx="161544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9818294"/>
              </p:ext>
            </p:extLst>
          </p:nvPr>
        </p:nvGraphicFramePr>
        <p:xfrm>
          <a:off x="395536" y="1213024"/>
          <a:ext cx="8640960" cy="54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4232" y="5920680"/>
            <a:ext cx="3546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bevelB w="57150" h="381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DEMO.IL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54" y="6447135"/>
            <a:ext cx="896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4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6822" y="5025370"/>
            <a:ext cx="2696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PACES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7989" y="3395836"/>
            <a:ext cx="12096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t="1839" r="16540"/>
          <a:stretch/>
        </p:blipFill>
        <p:spPr bwMode="auto">
          <a:xfrm>
            <a:off x="7524328" y="3682368"/>
            <a:ext cx="1466706" cy="120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923" y="1883121"/>
            <a:ext cx="11525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9" y="2132856"/>
            <a:ext cx="11906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3" y="1883121"/>
            <a:ext cx="3560750" cy="286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1067059" y="2742222"/>
            <a:ext cx="1632733" cy="159962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0800000">
            <a:off x="6260019" y="2621150"/>
            <a:ext cx="1480333" cy="164131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230563"/>
            <a:ext cx="896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6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45" y="1340768"/>
            <a:ext cx="2506599" cy="169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362784"/>
            <a:ext cx="2505456" cy="245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2320061" cy="20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/>
          <p:cNvSpPr/>
          <p:nvPr/>
        </p:nvSpPr>
        <p:spPr bwMode="auto">
          <a:xfrm>
            <a:off x="4211960" y="2852936"/>
            <a:ext cx="3240360" cy="2880320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540952" y="3212976"/>
            <a:ext cx="2031048" cy="273630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scene3d>
            <a:camera prst="orthographicFront"/>
            <a:lightRig rig="threePt" dir="t"/>
          </a:scene3d>
          <a:sp3d extrusionH="88900" contourW="12700">
            <a:bevelT w="152400" h="50800" prst="softRound"/>
            <a:bevelB w="152400" h="50800" prst="softRound"/>
            <a:extrusionClr>
              <a:schemeClr val="accent6">
                <a:lumMod val="40000"/>
                <a:lumOff val="60000"/>
              </a:schemeClr>
            </a:extrusionClr>
            <a:contourClr>
              <a:schemeClr val="accent5">
                <a:lumMod val="9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2339752" y="6227768"/>
            <a:ext cx="4824536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scene3d>
            <a:camera prst="orthographicFront"/>
            <a:lightRig rig="threePt" dir="t"/>
          </a:scene3d>
          <a:sp3d extrusionH="88900" contourW="12700">
            <a:bevelT w="152400" h="50800" prst="softRound"/>
            <a:bevelB w="152400" h="50800" prst="softRound"/>
            <a:extrusionClr>
              <a:schemeClr val="accent6">
                <a:lumMod val="40000"/>
                <a:lumOff val="60000"/>
              </a:schemeClr>
            </a:extrusionClr>
            <a:contourClr>
              <a:schemeClr val="accent5">
                <a:lumMod val="9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644008" y="3212976"/>
            <a:ext cx="2376264" cy="280831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scene3d>
            <a:camera prst="orthographicFront"/>
            <a:lightRig rig="threePt" dir="t"/>
          </a:scene3d>
          <a:sp3d extrusionH="88900" contourW="12700">
            <a:bevelT w="152400" h="50800" prst="softRound"/>
            <a:bevelB w="152400" h="50800" prst="softRound"/>
            <a:extrusionClr>
              <a:schemeClr val="accent6">
                <a:lumMod val="40000"/>
                <a:lumOff val="60000"/>
              </a:schemeClr>
            </a:extrusionClr>
            <a:contourClr>
              <a:schemeClr val="accent5">
                <a:lumMod val="9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2" y="3798582"/>
            <a:ext cx="423970" cy="27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13143"/>
            <a:ext cx="413558" cy="263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417735" cy="249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8" y="3802739"/>
            <a:ext cx="413578" cy="274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00" y="3811896"/>
            <a:ext cx="516636" cy="2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823155" y="4005064"/>
            <a:ext cx="16129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Innovation</a:t>
            </a:r>
            <a:endParaRPr lang="en-US" sz="1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41286" y="5723964"/>
            <a:ext cx="13805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Research</a:t>
            </a:r>
            <a:endParaRPr lang="en-US" sz="1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16744" y="5723964"/>
            <a:ext cx="14670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Education</a:t>
            </a:r>
            <a:endParaRPr lang="en-US" sz="1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8335" y="4737918"/>
            <a:ext cx="2887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AHEAD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6" y="2123576"/>
            <a:ext cx="2039122" cy="136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64" y="1157239"/>
            <a:ext cx="3002291" cy="335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5" y="3283749"/>
            <a:ext cx="698136" cy="46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 flipH="1">
            <a:off x="6516216" y="2924944"/>
            <a:ext cx="1944216" cy="660568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94" y="4351685"/>
            <a:ext cx="671701" cy="4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 bwMode="auto">
          <a:xfrm rot="5400000">
            <a:off x="7081675" y="3061459"/>
            <a:ext cx="1408802" cy="955543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1" y="3980451"/>
            <a:ext cx="673608" cy="44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 bwMode="auto">
          <a:xfrm flipH="1">
            <a:off x="6588224" y="3255228"/>
            <a:ext cx="1800200" cy="749836"/>
          </a:xfrm>
          <a:prstGeom prst="straightConnector1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7" y="6461125"/>
            <a:ext cx="896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CEA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Helvetica"/>
        <a:ea typeface="Arial"/>
        <a:cs typeface="Arial"/>
      </a:majorFont>
      <a:minorFont>
        <a:latin typeface="Helvetic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 tempus_pwt template new logo reconver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0 tempus_pwt template new logo reconver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0 tempus_pwt template new logo reconver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0 tempus_pwt template new logo reconvers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EACEA</Template>
  <TotalTime>12706</TotalTime>
  <Words>1045</Words>
  <Application>Microsoft Office PowerPoint</Application>
  <PresentationFormat>On-screen Show (4:3)</PresentationFormat>
  <Paragraphs>239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EACEA</vt:lpstr>
      <vt:lpstr>0 tempus_pwt template new logo reconversion</vt:lpstr>
      <vt:lpstr>1_0 tempus_pwt template new logo reconversion</vt:lpstr>
      <vt:lpstr>2_0 tempus_pwt template new logo reconversion</vt:lpstr>
      <vt:lpstr>3_0 tempus_pwt template new logo reconversion</vt:lpstr>
      <vt:lpstr>ERASMUS+ Capacity-building in Higher Education</vt:lpstr>
      <vt:lpstr>PowerPoint Presentation</vt:lpstr>
      <vt:lpstr>Coverage of submitted applications by regions 2017 vs 2016</vt:lpstr>
      <vt:lpstr>Selection progress 2017 vs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E+ Capacity Building in Higher Education Selection 2017    </vt:lpstr>
      <vt:lpstr>  </vt:lpstr>
      <vt:lpstr>PowerPoint Presentation</vt:lpstr>
    </vt:vector>
  </TitlesOfParts>
  <Company>Jo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mgrob</dc:creator>
  <cp:lastModifiedBy>encisbe</cp:lastModifiedBy>
  <cp:revision>1248</cp:revision>
  <cp:lastPrinted>2016-01-13T13:12:07Z</cp:lastPrinted>
  <dcterms:created xsi:type="dcterms:W3CDTF">2009-07-15T21:40:42Z</dcterms:created>
  <dcterms:modified xsi:type="dcterms:W3CDTF">2018-02-01T11:08:46Z</dcterms:modified>
</cp:coreProperties>
</file>